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0210"/>
            <a:ext cx="652843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063497"/>
            <a:ext cx="6367145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11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11.jp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.jp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jpg"/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jpg"/><Relationship Id="rId5" Type="http://schemas.openxmlformats.org/officeDocument/2006/relationships/image" Target="../media/image94.jp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jpg"/><Relationship Id="rId14" Type="http://schemas.openxmlformats.org/officeDocument/2006/relationships/image" Target="../media/image11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2.jpg"/><Relationship Id="rId7" Type="http://schemas.openxmlformats.org/officeDocument/2006/relationships/image" Target="../media/image94.jpg"/><Relationship Id="rId12" Type="http://schemas.openxmlformats.org/officeDocument/2006/relationships/image" Target="../media/image11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jpg"/><Relationship Id="rId5" Type="http://schemas.openxmlformats.org/officeDocument/2006/relationships/image" Target="../media/image105.jp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g"/><Relationship Id="rId3" Type="http://schemas.openxmlformats.org/officeDocument/2006/relationships/image" Target="../media/image112.jpg"/><Relationship Id="rId7" Type="http://schemas.openxmlformats.org/officeDocument/2006/relationships/hyperlink" Target="http://www.tribhuvandarbari.com/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xmaco.in/" TargetMode="External"/><Relationship Id="rId5" Type="http://schemas.openxmlformats.org/officeDocument/2006/relationships/hyperlink" Target="mailto:tsd.darbari@gmail.com" TargetMode="External"/><Relationship Id="rId4" Type="http://schemas.openxmlformats.org/officeDocument/2006/relationships/hyperlink" Target="mailto:t.darbari@texmaco.in" TargetMode="Externa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0926" y="661487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CC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00816"/>
            <a:ext cx="9139555" cy="4656455"/>
            <a:chOff x="0" y="800816"/>
            <a:chExt cx="9139555" cy="46564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00816"/>
              <a:ext cx="9139174" cy="4656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" y="905205"/>
              <a:ext cx="8550783" cy="4704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161" y="948055"/>
              <a:ext cx="8475256" cy="3939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1411" y="1520913"/>
              <a:ext cx="2500503" cy="4585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43355" y="1573022"/>
              <a:ext cx="2406015" cy="363855"/>
            </a:xfrm>
            <a:custGeom>
              <a:avLst/>
              <a:gdLst/>
              <a:ahLst/>
              <a:cxnLst/>
              <a:rect l="l" t="t" r="r" b="b"/>
              <a:pathLst>
                <a:path w="2406015" h="363855">
                  <a:moveTo>
                    <a:pt x="962151" y="89788"/>
                  </a:moveTo>
                  <a:lnTo>
                    <a:pt x="849883" y="89788"/>
                  </a:lnTo>
                  <a:lnTo>
                    <a:pt x="849883" y="363347"/>
                  </a:lnTo>
                  <a:lnTo>
                    <a:pt x="962151" y="363347"/>
                  </a:lnTo>
                  <a:lnTo>
                    <a:pt x="962151" y="89788"/>
                  </a:lnTo>
                  <a:close/>
                </a:path>
                <a:path w="2406015" h="363855">
                  <a:moveTo>
                    <a:pt x="1150365" y="262254"/>
                  </a:moveTo>
                  <a:lnTo>
                    <a:pt x="1042543" y="262254"/>
                  </a:lnTo>
                  <a:lnTo>
                    <a:pt x="1042543" y="363347"/>
                  </a:lnTo>
                  <a:lnTo>
                    <a:pt x="1150365" y="363347"/>
                  </a:lnTo>
                  <a:lnTo>
                    <a:pt x="1150365" y="262254"/>
                  </a:lnTo>
                  <a:close/>
                </a:path>
                <a:path w="2406015" h="363855">
                  <a:moveTo>
                    <a:pt x="1076578" y="0"/>
                  </a:moveTo>
                  <a:lnTo>
                    <a:pt x="735457" y="0"/>
                  </a:lnTo>
                  <a:lnTo>
                    <a:pt x="735457" y="89788"/>
                  </a:lnTo>
                  <a:lnTo>
                    <a:pt x="1076578" y="89788"/>
                  </a:lnTo>
                  <a:lnTo>
                    <a:pt x="1076578" y="0"/>
                  </a:lnTo>
                  <a:close/>
                </a:path>
                <a:path w="2406015" h="363855">
                  <a:moveTo>
                    <a:pt x="2238374" y="0"/>
                  </a:moveTo>
                  <a:lnTo>
                    <a:pt x="2071496" y="0"/>
                  </a:lnTo>
                  <a:lnTo>
                    <a:pt x="2071496" y="363347"/>
                  </a:lnTo>
                  <a:lnTo>
                    <a:pt x="2238374" y="363347"/>
                  </a:lnTo>
                  <a:lnTo>
                    <a:pt x="2253777" y="362727"/>
                  </a:lnTo>
                  <a:lnTo>
                    <a:pt x="2305177" y="353440"/>
                  </a:lnTo>
                  <a:lnTo>
                    <a:pt x="2343771" y="334438"/>
                  </a:lnTo>
                  <a:lnTo>
                    <a:pt x="2376757" y="300196"/>
                  </a:lnTo>
                  <a:lnTo>
                    <a:pt x="2387825" y="280797"/>
                  </a:lnTo>
                  <a:lnTo>
                    <a:pt x="2183765" y="280797"/>
                  </a:lnTo>
                  <a:lnTo>
                    <a:pt x="2183765" y="82295"/>
                  </a:lnTo>
                  <a:lnTo>
                    <a:pt x="2386708" y="82295"/>
                  </a:lnTo>
                  <a:lnTo>
                    <a:pt x="2385234" y="78866"/>
                  </a:lnTo>
                  <a:lnTo>
                    <a:pt x="2357598" y="40054"/>
                  </a:lnTo>
                  <a:lnTo>
                    <a:pt x="2318004" y="13462"/>
                  </a:lnTo>
                  <a:lnTo>
                    <a:pt x="2261782" y="835"/>
                  </a:lnTo>
                  <a:lnTo>
                    <a:pt x="2238374" y="0"/>
                  </a:lnTo>
                  <a:close/>
                </a:path>
                <a:path w="2406015" h="363855">
                  <a:moveTo>
                    <a:pt x="2386708" y="82295"/>
                  </a:moveTo>
                  <a:lnTo>
                    <a:pt x="2211832" y="82295"/>
                  </a:lnTo>
                  <a:lnTo>
                    <a:pt x="2232094" y="83629"/>
                  </a:lnTo>
                  <a:lnTo>
                    <a:pt x="2249249" y="87629"/>
                  </a:lnTo>
                  <a:lnTo>
                    <a:pt x="2282449" y="116564"/>
                  </a:lnTo>
                  <a:lnTo>
                    <a:pt x="2291923" y="156049"/>
                  </a:lnTo>
                  <a:lnTo>
                    <a:pt x="2293111" y="182625"/>
                  </a:lnTo>
                  <a:lnTo>
                    <a:pt x="2292586" y="202936"/>
                  </a:lnTo>
                  <a:lnTo>
                    <a:pt x="2284603" y="245744"/>
                  </a:lnTo>
                  <a:lnTo>
                    <a:pt x="2252668" y="276350"/>
                  </a:lnTo>
                  <a:lnTo>
                    <a:pt x="2211323" y="280797"/>
                  </a:lnTo>
                  <a:lnTo>
                    <a:pt x="2387825" y="280797"/>
                  </a:lnTo>
                  <a:lnTo>
                    <a:pt x="2402554" y="232092"/>
                  </a:lnTo>
                  <a:lnTo>
                    <a:pt x="2405887" y="180466"/>
                  </a:lnTo>
                  <a:lnTo>
                    <a:pt x="2405318" y="162133"/>
                  </a:lnTo>
                  <a:lnTo>
                    <a:pt x="2403617" y="144287"/>
                  </a:lnTo>
                  <a:lnTo>
                    <a:pt x="2400798" y="126942"/>
                  </a:lnTo>
                  <a:lnTo>
                    <a:pt x="2396871" y="110108"/>
                  </a:lnTo>
                  <a:lnTo>
                    <a:pt x="2391725" y="93964"/>
                  </a:lnTo>
                  <a:lnTo>
                    <a:pt x="2386708" y="82295"/>
                  </a:lnTo>
                  <a:close/>
                </a:path>
                <a:path w="2406015" h="363855">
                  <a:moveTo>
                    <a:pt x="186562" y="0"/>
                  </a:moveTo>
                  <a:lnTo>
                    <a:pt x="0" y="0"/>
                  </a:lnTo>
                  <a:lnTo>
                    <a:pt x="0" y="363347"/>
                  </a:lnTo>
                  <a:lnTo>
                    <a:pt x="112775" y="363347"/>
                  </a:lnTo>
                  <a:lnTo>
                    <a:pt x="112775" y="228473"/>
                  </a:lnTo>
                  <a:lnTo>
                    <a:pt x="174116" y="228473"/>
                  </a:lnTo>
                  <a:lnTo>
                    <a:pt x="233378" y="220741"/>
                  </a:lnTo>
                  <a:lnTo>
                    <a:pt x="275208" y="197485"/>
                  </a:lnTo>
                  <a:lnTo>
                    <a:pt x="299958" y="160543"/>
                  </a:lnTo>
                  <a:lnTo>
                    <a:pt x="301468" y="154939"/>
                  </a:lnTo>
                  <a:lnTo>
                    <a:pt x="112775" y="154939"/>
                  </a:lnTo>
                  <a:lnTo>
                    <a:pt x="112775" y="73913"/>
                  </a:lnTo>
                  <a:lnTo>
                    <a:pt x="303139" y="73913"/>
                  </a:lnTo>
                  <a:lnTo>
                    <a:pt x="300624" y="64150"/>
                  </a:lnTo>
                  <a:lnTo>
                    <a:pt x="277875" y="29082"/>
                  </a:lnTo>
                  <a:lnTo>
                    <a:pt x="239887" y="7254"/>
                  </a:lnTo>
                  <a:lnTo>
                    <a:pt x="215136" y="1811"/>
                  </a:lnTo>
                  <a:lnTo>
                    <a:pt x="186562" y="0"/>
                  </a:lnTo>
                  <a:close/>
                </a:path>
                <a:path w="2406015" h="363855">
                  <a:moveTo>
                    <a:pt x="303139" y="73913"/>
                  </a:moveTo>
                  <a:lnTo>
                    <a:pt x="144653" y="73913"/>
                  </a:lnTo>
                  <a:lnTo>
                    <a:pt x="159129" y="74652"/>
                  </a:lnTo>
                  <a:lnTo>
                    <a:pt x="171116" y="76866"/>
                  </a:lnTo>
                  <a:lnTo>
                    <a:pt x="198294" y="106566"/>
                  </a:lnTo>
                  <a:lnTo>
                    <a:pt x="199008" y="114807"/>
                  </a:lnTo>
                  <a:lnTo>
                    <a:pt x="198177" y="123188"/>
                  </a:lnTo>
                  <a:lnTo>
                    <a:pt x="167862" y="152098"/>
                  </a:lnTo>
                  <a:lnTo>
                    <a:pt x="140207" y="154939"/>
                  </a:lnTo>
                  <a:lnTo>
                    <a:pt x="301468" y="154939"/>
                  </a:lnTo>
                  <a:lnTo>
                    <a:pt x="306159" y="137531"/>
                  </a:lnTo>
                  <a:lnTo>
                    <a:pt x="308228" y="111505"/>
                  </a:lnTo>
                  <a:lnTo>
                    <a:pt x="306325" y="86286"/>
                  </a:lnTo>
                  <a:lnTo>
                    <a:pt x="303139" y="73913"/>
                  </a:lnTo>
                  <a:close/>
                </a:path>
                <a:path w="2406015" h="363855">
                  <a:moveTo>
                    <a:pt x="1504188" y="0"/>
                  </a:moveTo>
                  <a:lnTo>
                    <a:pt x="1391920" y="0"/>
                  </a:lnTo>
                  <a:lnTo>
                    <a:pt x="1391920" y="363347"/>
                  </a:lnTo>
                  <a:lnTo>
                    <a:pt x="1679320" y="363347"/>
                  </a:lnTo>
                  <a:lnTo>
                    <a:pt x="1679320" y="273812"/>
                  </a:lnTo>
                  <a:lnTo>
                    <a:pt x="1504188" y="273812"/>
                  </a:lnTo>
                  <a:lnTo>
                    <a:pt x="1504188" y="0"/>
                  </a:lnTo>
                  <a:close/>
                </a:path>
                <a:path w="2406015" h="363855">
                  <a:moveTo>
                    <a:pt x="1905508" y="89788"/>
                  </a:moveTo>
                  <a:lnTo>
                    <a:pt x="1793239" y="89788"/>
                  </a:lnTo>
                  <a:lnTo>
                    <a:pt x="1793239" y="363347"/>
                  </a:lnTo>
                  <a:lnTo>
                    <a:pt x="1905508" y="363347"/>
                  </a:lnTo>
                  <a:lnTo>
                    <a:pt x="1905508" y="89788"/>
                  </a:lnTo>
                  <a:close/>
                </a:path>
                <a:path w="2406015" h="363855">
                  <a:moveTo>
                    <a:pt x="2019934" y="0"/>
                  </a:moveTo>
                  <a:lnTo>
                    <a:pt x="1678813" y="0"/>
                  </a:lnTo>
                  <a:lnTo>
                    <a:pt x="1678813" y="89788"/>
                  </a:lnTo>
                  <a:lnTo>
                    <a:pt x="2019934" y="89788"/>
                  </a:lnTo>
                  <a:lnTo>
                    <a:pt x="2019934" y="0"/>
                  </a:lnTo>
                  <a:close/>
                </a:path>
                <a:path w="2406015" h="363855">
                  <a:moveTo>
                    <a:pt x="447928" y="0"/>
                  </a:moveTo>
                  <a:lnTo>
                    <a:pt x="330581" y="0"/>
                  </a:lnTo>
                  <a:lnTo>
                    <a:pt x="467740" y="363347"/>
                  </a:lnTo>
                  <a:lnTo>
                    <a:pt x="589407" y="363347"/>
                  </a:lnTo>
                  <a:lnTo>
                    <a:pt x="627215" y="261492"/>
                  </a:lnTo>
                  <a:lnTo>
                    <a:pt x="529589" y="261492"/>
                  </a:lnTo>
                  <a:lnTo>
                    <a:pt x="447928" y="0"/>
                  </a:lnTo>
                  <a:close/>
                </a:path>
                <a:path w="2406015" h="363855">
                  <a:moveTo>
                    <a:pt x="724281" y="0"/>
                  </a:moveTo>
                  <a:lnTo>
                    <a:pt x="610362" y="0"/>
                  </a:lnTo>
                  <a:lnTo>
                    <a:pt x="529589" y="261492"/>
                  </a:lnTo>
                  <a:lnTo>
                    <a:pt x="627215" y="261492"/>
                  </a:lnTo>
                  <a:lnTo>
                    <a:pt x="7242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5898" y="1835276"/>
              <a:ext cx="107950" cy="101600"/>
            </a:xfrm>
            <a:custGeom>
              <a:avLst/>
              <a:gdLst/>
              <a:ahLst/>
              <a:cxnLst/>
              <a:rect l="l" t="t" r="r" b="b"/>
              <a:pathLst>
                <a:path w="107950" h="101600">
                  <a:moveTo>
                    <a:pt x="0" y="0"/>
                  </a:moveTo>
                  <a:lnTo>
                    <a:pt x="107822" y="0"/>
                  </a:lnTo>
                  <a:lnTo>
                    <a:pt x="107822" y="101092"/>
                  </a:lnTo>
                  <a:lnTo>
                    <a:pt x="0" y="101092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7976" y="1646173"/>
              <a:ext cx="127635" cy="2167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6986" y="1637792"/>
              <a:ext cx="104520" cy="993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3355" y="1573022"/>
              <a:ext cx="2406015" cy="363855"/>
            </a:xfrm>
            <a:custGeom>
              <a:avLst/>
              <a:gdLst/>
              <a:ahLst/>
              <a:cxnLst/>
              <a:rect l="l" t="t" r="r" b="b"/>
              <a:pathLst>
                <a:path w="2406015" h="363855">
                  <a:moveTo>
                    <a:pt x="2071496" y="0"/>
                  </a:moveTo>
                  <a:lnTo>
                    <a:pt x="2238374" y="0"/>
                  </a:lnTo>
                  <a:lnTo>
                    <a:pt x="2261782" y="835"/>
                  </a:lnTo>
                  <a:lnTo>
                    <a:pt x="2301597" y="7554"/>
                  </a:lnTo>
                  <a:lnTo>
                    <a:pt x="2345705" y="29733"/>
                  </a:lnTo>
                  <a:lnTo>
                    <a:pt x="2377386" y="64817"/>
                  </a:lnTo>
                  <a:lnTo>
                    <a:pt x="2396871" y="110108"/>
                  </a:lnTo>
                  <a:lnTo>
                    <a:pt x="2405318" y="162133"/>
                  </a:lnTo>
                  <a:lnTo>
                    <a:pt x="2405887" y="180466"/>
                  </a:lnTo>
                  <a:lnTo>
                    <a:pt x="2405054" y="207899"/>
                  </a:lnTo>
                  <a:lnTo>
                    <a:pt x="2398387" y="253047"/>
                  </a:lnTo>
                  <a:lnTo>
                    <a:pt x="2376757" y="300196"/>
                  </a:lnTo>
                  <a:lnTo>
                    <a:pt x="2343771" y="334438"/>
                  </a:lnTo>
                  <a:lnTo>
                    <a:pt x="2305177" y="353440"/>
                  </a:lnTo>
                  <a:lnTo>
                    <a:pt x="2253777" y="362727"/>
                  </a:lnTo>
                  <a:lnTo>
                    <a:pt x="2238374" y="363347"/>
                  </a:lnTo>
                  <a:lnTo>
                    <a:pt x="2071496" y="363347"/>
                  </a:lnTo>
                  <a:lnTo>
                    <a:pt x="2071496" y="0"/>
                  </a:lnTo>
                  <a:close/>
                </a:path>
                <a:path w="2406015" h="363855">
                  <a:moveTo>
                    <a:pt x="1678813" y="0"/>
                  </a:moveTo>
                  <a:lnTo>
                    <a:pt x="2019934" y="0"/>
                  </a:lnTo>
                  <a:lnTo>
                    <a:pt x="2019934" y="89788"/>
                  </a:lnTo>
                  <a:lnTo>
                    <a:pt x="1905508" y="89788"/>
                  </a:lnTo>
                  <a:lnTo>
                    <a:pt x="1905508" y="363347"/>
                  </a:lnTo>
                  <a:lnTo>
                    <a:pt x="1793239" y="363347"/>
                  </a:lnTo>
                  <a:lnTo>
                    <a:pt x="1793239" y="89788"/>
                  </a:lnTo>
                  <a:lnTo>
                    <a:pt x="1678813" y="89788"/>
                  </a:lnTo>
                  <a:lnTo>
                    <a:pt x="1678813" y="0"/>
                  </a:lnTo>
                  <a:close/>
                </a:path>
                <a:path w="2406015" h="363855">
                  <a:moveTo>
                    <a:pt x="1391920" y="0"/>
                  </a:moveTo>
                  <a:lnTo>
                    <a:pt x="1504188" y="0"/>
                  </a:lnTo>
                  <a:lnTo>
                    <a:pt x="1504188" y="273812"/>
                  </a:lnTo>
                  <a:lnTo>
                    <a:pt x="1679320" y="273812"/>
                  </a:lnTo>
                  <a:lnTo>
                    <a:pt x="1679320" y="363347"/>
                  </a:lnTo>
                  <a:lnTo>
                    <a:pt x="1391920" y="363347"/>
                  </a:lnTo>
                  <a:lnTo>
                    <a:pt x="1391920" y="0"/>
                  </a:lnTo>
                  <a:close/>
                </a:path>
                <a:path w="2406015" h="363855">
                  <a:moveTo>
                    <a:pt x="735457" y="0"/>
                  </a:moveTo>
                  <a:lnTo>
                    <a:pt x="1076578" y="0"/>
                  </a:lnTo>
                  <a:lnTo>
                    <a:pt x="1076578" y="89788"/>
                  </a:lnTo>
                  <a:lnTo>
                    <a:pt x="962151" y="89788"/>
                  </a:lnTo>
                  <a:lnTo>
                    <a:pt x="962151" y="363347"/>
                  </a:lnTo>
                  <a:lnTo>
                    <a:pt x="849883" y="363347"/>
                  </a:lnTo>
                  <a:lnTo>
                    <a:pt x="849883" y="89788"/>
                  </a:lnTo>
                  <a:lnTo>
                    <a:pt x="735457" y="89788"/>
                  </a:lnTo>
                  <a:lnTo>
                    <a:pt x="735457" y="0"/>
                  </a:lnTo>
                  <a:close/>
                </a:path>
                <a:path w="2406015" h="363855">
                  <a:moveTo>
                    <a:pt x="330581" y="0"/>
                  </a:moveTo>
                  <a:lnTo>
                    <a:pt x="447928" y="0"/>
                  </a:lnTo>
                  <a:lnTo>
                    <a:pt x="529589" y="261492"/>
                  </a:lnTo>
                  <a:lnTo>
                    <a:pt x="610362" y="0"/>
                  </a:lnTo>
                  <a:lnTo>
                    <a:pt x="724281" y="0"/>
                  </a:lnTo>
                  <a:lnTo>
                    <a:pt x="589407" y="363347"/>
                  </a:lnTo>
                  <a:lnTo>
                    <a:pt x="467740" y="363347"/>
                  </a:lnTo>
                  <a:lnTo>
                    <a:pt x="330581" y="0"/>
                  </a:lnTo>
                  <a:close/>
                </a:path>
                <a:path w="2406015" h="363855">
                  <a:moveTo>
                    <a:pt x="0" y="0"/>
                  </a:moveTo>
                  <a:lnTo>
                    <a:pt x="186562" y="0"/>
                  </a:lnTo>
                  <a:lnTo>
                    <a:pt x="215136" y="1811"/>
                  </a:lnTo>
                  <a:lnTo>
                    <a:pt x="260804" y="16341"/>
                  </a:lnTo>
                  <a:lnTo>
                    <a:pt x="291137" y="45086"/>
                  </a:lnTo>
                  <a:lnTo>
                    <a:pt x="306325" y="86286"/>
                  </a:lnTo>
                  <a:lnTo>
                    <a:pt x="308228" y="111505"/>
                  </a:lnTo>
                  <a:lnTo>
                    <a:pt x="306159" y="137531"/>
                  </a:lnTo>
                  <a:lnTo>
                    <a:pt x="289637" y="180532"/>
                  </a:lnTo>
                  <a:lnTo>
                    <a:pt x="256466" y="211060"/>
                  </a:lnTo>
                  <a:lnTo>
                    <a:pt x="205932" y="226542"/>
                  </a:lnTo>
                  <a:lnTo>
                    <a:pt x="174116" y="228473"/>
                  </a:lnTo>
                  <a:lnTo>
                    <a:pt x="112775" y="228473"/>
                  </a:lnTo>
                  <a:lnTo>
                    <a:pt x="112775" y="363347"/>
                  </a:lnTo>
                  <a:lnTo>
                    <a:pt x="0" y="363347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9644" y="1626095"/>
              <a:ext cx="3748659" cy="427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1934" y="1668653"/>
              <a:ext cx="3673094" cy="35153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55980" y="2105101"/>
            <a:ext cx="7990205" cy="63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05"/>
              </a:spcBef>
            </a:pPr>
            <a:r>
              <a:rPr sz="2000" u="none" spc="-5" dirty="0">
                <a:solidFill>
                  <a:srgbClr val="FFFF00"/>
                </a:solidFill>
                <a:latin typeface="Calibri"/>
                <a:cs typeface="Calibri"/>
              </a:rPr>
              <a:t>TEXMACO’S </a:t>
            </a:r>
            <a:r>
              <a:rPr sz="2000" u="none" spc="-10" dirty="0">
                <a:solidFill>
                  <a:srgbClr val="FFFF00"/>
                </a:solidFill>
                <a:latin typeface="Calibri"/>
                <a:cs typeface="Calibri"/>
              </a:rPr>
              <a:t>MANUFACTURING</a:t>
            </a:r>
            <a:r>
              <a:rPr sz="2000" u="none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00"/>
                </a:solidFill>
                <a:latin typeface="Calibri"/>
                <a:cs typeface="Calibri"/>
              </a:rPr>
              <a:t>EXCELLENCE</a:t>
            </a:r>
            <a:r>
              <a:rPr sz="2000" u="none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u="none" spc="-20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2000" u="none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u="none" spc="-5" dirty="0">
                <a:solidFill>
                  <a:srgbClr val="FFFF00"/>
                </a:solidFill>
                <a:latin typeface="Calibri"/>
                <a:cs typeface="Calibri"/>
              </a:rPr>
              <a:t>AUGMENT</a:t>
            </a:r>
            <a:r>
              <a:rPr sz="2000" u="none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u="none" spc="-15" dirty="0">
                <a:solidFill>
                  <a:srgbClr val="FFFF00"/>
                </a:solidFill>
                <a:latin typeface="Calibri"/>
                <a:cs typeface="Calibri"/>
              </a:rPr>
              <a:t>INDIA’S</a:t>
            </a:r>
            <a:r>
              <a:rPr sz="2000" u="none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00"/>
                </a:solidFill>
                <a:latin typeface="Calibri"/>
                <a:cs typeface="Calibri"/>
              </a:rPr>
              <a:t>DEFENCE</a:t>
            </a:r>
            <a:endParaRPr sz="2000">
              <a:latin typeface="Calibri"/>
              <a:cs typeface="Calibri"/>
            </a:endParaRPr>
          </a:p>
          <a:p>
            <a:pPr marL="180975" algn="ctr">
              <a:lnSpc>
                <a:spcPts val="2390"/>
              </a:lnSpc>
            </a:pPr>
            <a:r>
              <a:rPr sz="2000" u="none" spc="-5" dirty="0">
                <a:solidFill>
                  <a:srgbClr val="FFFF00"/>
                </a:solidFill>
                <a:latin typeface="Calibri"/>
                <a:cs typeface="Calibri"/>
              </a:rPr>
              <a:t>PRODUCTION</a:t>
            </a:r>
            <a:r>
              <a:rPr sz="2000" u="none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u="none" spc="-15" dirty="0">
                <a:solidFill>
                  <a:srgbClr val="FFFF00"/>
                </a:solidFill>
                <a:latin typeface="Calibri"/>
                <a:cs typeface="Calibri"/>
              </a:rPr>
              <a:t>CAPABILITIES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6938" y="2712821"/>
            <a:ext cx="58216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1960" marR="1758950" indent="1034415">
              <a:lnSpc>
                <a:spcPct val="12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FFC000"/>
                </a:solidFill>
                <a:latin typeface="Calibri"/>
                <a:cs typeface="Calibri"/>
              </a:rPr>
              <a:t>BY </a:t>
            </a:r>
            <a:r>
              <a:rPr sz="2000" b="1" spc="-6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C000"/>
                </a:solidFill>
                <a:latin typeface="Calibri"/>
                <a:cs typeface="Calibri"/>
              </a:rPr>
              <a:t>TRIBHUVAN</a:t>
            </a:r>
            <a:r>
              <a:rPr sz="2000" b="1" spc="-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Calibri"/>
                <a:cs typeface="Calibri"/>
              </a:rPr>
              <a:t>DARBARI,</a:t>
            </a:r>
            <a:endParaRPr sz="2000">
              <a:latin typeface="Calibri"/>
              <a:cs typeface="Calibri"/>
            </a:endParaRPr>
          </a:p>
          <a:p>
            <a:pPr marL="835660" marR="882650" indent="-2540" algn="ctr">
              <a:lnSpc>
                <a:spcPct val="120000"/>
              </a:lnSpc>
            </a:pPr>
            <a:r>
              <a:rPr sz="2000" b="1" spc="-5" dirty="0">
                <a:solidFill>
                  <a:srgbClr val="FFC000"/>
                </a:solidFill>
                <a:latin typeface="Calibri"/>
                <a:cs typeface="Calibri"/>
              </a:rPr>
              <a:t>MANAGING </a:t>
            </a:r>
            <a:r>
              <a:rPr sz="2000" b="1" spc="-10" dirty="0">
                <a:solidFill>
                  <a:srgbClr val="FFC000"/>
                </a:solidFill>
                <a:latin typeface="Calibri"/>
                <a:cs typeface="Calibri"/>
              </a:rPr>
              <a:t>DIRECTOR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&amp; </a:t>
            </a: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CEO,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Calibri"/>
                <a:cs typeface="Calibri"/>
              </a:rPr>
              <a:t>TEXMACO</a:t>
            </a: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Calibri"/>
                <a:cs typeface="Calibri"/>
              </a:rPr>
              <a:t>DEFENCE</a:t>
            </a:r>
            <a:r>
              <a:rPr sz="2000" b="1" spc="-15" dirty="0">
                <a:solidFill>
                  <a:srgbClr val="FFC000"/>
                </a:solidFill>
                <a:latin typeface="Calibri"/>
                <a:cs typeface="Calibri"/>
              </a:rPr>
              <a:t> SYSTEMS</a:t>
            </a: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FFC000"/>
                </a:solidFill>
                <a:latin typeface="Calibri"/>
                <a:cs typeface="Calibri"/>
              </a:rPr>
              <a:t>PVT.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Calibri"/>
                <a:cs typeface="Calibri"/>
              </a:rPr>
              <a:t>LTD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2000" b="1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C000"/>
                </a:solidFill>
                <a:latin typeface="Calibri"/>
                <a:cs typeface="Calibri"/>
              </a:rPr>
              <a:t>CHIEF</a:t>
            </a:r>
            <a:r>
              <a:rPr sz="2000" b="1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Calibri"/>
                <a:cs typeface="Calibri"/>
              </a:rPr>
              <a:t>EXECUTIVE,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Calibri"/>
                <a:cs typeface="Calibri"/>
              </a:rPr>
              <a:t>TEXMACO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RAIL</a:t>
            </a:r>
            <a:r>
              <a:rPr sz="2000" b="1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sz="2000" b="1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Calibri"/>
                <a:cs typeface="Calibri"/>
              </a:rPr>
              <a:t>ENGINEERING</a:t>
            </a:r>
            <a:r>
              <a:rPr sz="2000" b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Calibri"/>
                <a:cs typeface="Calibri"/>
              </a:rPr>
              <a:t>LTD.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1000" y="5426964"/>
            <a:ext cx="8566785" cy="1050290"/>
            <a:chOff x="381000" y="5426964"/>
            <a:chExt cx="8566785" cy="105029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000" y="5426964"/>
              <a:ext cx="3343655" cy="10500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200" y="5426964"/>
              <a:ext cx="4680204" cy="105003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1143000"/>
            <a:ext cx="1734311" cy="10149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3657600"/>
            <a:ext cx="1749552" cy="9261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2333" y="2448020"/>
            <a:ext cx="1744590" cy="9139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6411" y="4953000"/>
            <a:ext cx="2037586" cy="10408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507" y="0"/>
            <a:ext cx="7018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9910" algn="l"/>
                <a:tab pos="3924935" algn="l"/>
                <a:tab pos="4386580" algn="l"/>
              </a:tabLst>
            </a:pPr>
            <a:r>
              <a:rPr u="none" spc="-240" dirty="0"/>
              <a:t>TEX</a:t>
            </a:r>
            <a:r>
              <a:rPr u="none" spc="-315" dirty="0"/>
              <a:t>M</a:t>
            </a:r>
            <a:r>
              <a:rPr u="none" spc="-245" dirty="0"/>
              <a:t>ACO</a:t>
            </a:r>
            <a:r>
              <a:rPr u="none" dirty="0"/>
              <a:t>	</a:t>
            </a:r>
            <a:r>
              <a:rPr u="none" spc="-120" dirty="0"/>
              <a:t>S</a:t>
            </a:r>
            <a:r>
              <a:rPr u="none" spc="-135" dirty="0"/>
              <a:t>T</a:t>
            </a:r>
            <a:r>
              <a:rPr u="none" spc="-204" dirty="0"/>
              <a:t>R</a:t>
            </a:r>
            <a:r>
              <a:rPr u="none" spc="-200" dirty="0"/>
              <a:t>E</a:t>
            </a:r>
            <a:r>
              <a:rPr u="none" spc="-340" dirty="0"/>
              <a:t>N</a:t>
            </a:r>
            <a:r>
              <a:rPr u="none" spc="-240" dirty="0"/>
              <a:t>GTHS</a:t>
            </a:r>
            <a:r>
              <a:rPr u="none" dirty="0"/>
              <a:t>	</a:t>
            </a:r>
            <a:r>
              <a:rPr u="none" spc="-95" dirty="0"/>
              <a:t>&amp;</a:t>
            </a:r>
            <a:r>
              <a:rPr u="none" dirty="0"/>
              <a:t>	</a:t>
            </a:r>
            <a:r>
              <a:rPr u="none" spc="-245" dirty="0"/>
              <a:t>R</a:t>
            </a:r>
            <a:r>
              <a:rPr u="none" spc="-120" dirty="0"/>
              <a:t>E</a:t>
            </a:r>
            <a:r>
              <a:rPr u="none" spc="-165" dirty="0"/>
              <a:t>ADINES</a:t>
            </a:r>
            <a:r>
              <a:rPr u="none" spc="-10" dirty="0"/>
              <a:t>S</a:t>
            </a:r>
            <a:r>
              <a:rPr u="none" spc="-35" dirty="0"/>
              <a:t> </a:t>
            </a:r>
            <a:r>
              <a:rPr u="none" spc="-190" dirty="0"/>
              <a:t>:</a:t>
            </a:r>
          </a:p>
          <a:p>
            <a:pPr marL="4074795">
              <a:lnSpc>
                <a:spcPct val="100000"/>
              </a:lnSpc>
            </a:pPr>
            <a:r>
              <a:rPr u="none" spc="-225" dirty="0"/>
              <a:t>INFRASTRUCTURE</a:t>
            </a: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87083"/>
            <a:ext cx="9144000" cy="470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95209" y="2142871"/>
            <a:ext cx="1358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Intl.</a:t>
            </a:r>
            <a:r>
              <a:rPr sz="1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Airport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 –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km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1409" y="3362071"/>
            <a:ext cx="1240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Intl.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Port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12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19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km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9009" y="4596765"/>
            <a:ext cx="146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Connected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2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 NHs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9009" y="6029655"/>
            <a:ext cx="156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Hooghly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River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2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km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930909"/>
            <a:ext cx="57778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Premier</a:t>
            </a:r>
            <a:r>
              <a:rPr sz="2000" spc="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multi-discipline,</a:t>
            </a:r>
            <a:r>
              <a:rPr sz="2000" spc="4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engineering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&amp;</a:t>
            </a:r>
            <a:r>
              <a:rPr sz="2000" spc="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Infrastructure </a:t>
            </a:r>
            <a:r>
              <a:rPr sz="2000" spc="-44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Company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1845005"/>
            <a:ext cx="61074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96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 manufacturing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units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extending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over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200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acres</a:t>
            </a:r>
            <a:r>
              <a:rPr sz="20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Kolkata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Raipur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2760091"/>
            <a:ext cx="59550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i="1" spc="-5" dirty="0">
                <a:solidFill>
                  <a:srgbClr val="6600CC"/>
                </a:solidFill>
                <a:latin typeface="Calibri"/>
                <a:cs typeface="Calibri"/>
              </a:rPr>
              <a:t>Operational offices at </a:t>
            </a:r>
            <a:r>
              <a:rPr sz="2000" i="1" spc="-20" dirty="0">
                <a:solidFill>
                  <a:srgbClr val="6600CC"/>
                </a:solidFill>
                <a:latin typeface="Calibri"/>
                <a:cs typeface="Calibri"/>
              </a:rPr>
              <a:t>Kolkata, </a:t>
            </a:r>
            <a:r>
              <a:rPr sz="2000" i="1" spc="-5" dirty="0">
                <a:solidFill>
                  <a:srgbClr val="6600CC"/>
                </a:solidFill>
                <a:latin typeface="Calibri"/>
                <a:cs typeface="Calibri"/>
              </a:rPr>
              <a:t>Delhi, </a:t>
            </a:r>
            <a:r>
              <a:rPr sz="2000" i="1" dirty="0">
                <a:solidFill>
                  <a:srgbClr val="6600CC"/>
                </a:solidFill>
                <a:latin typeface="Calibri"/>
                <a:cs typeface="Calibri"/>
              </a:rPr>
              <a:t>Mumbai, </a:t>
            </a:r>
            <a:r>
              <a:rPr sz="2000" i="1" spc="-5" dirty="0">
                <a:solidFill>
                  <a:srgbClr val="6600CC"/>
                </a:solidFill>
                <a:latin typeface="Calibri"/>
                <a:cs typeface="Calibri"/>
              </a:rPr>
              <a:t>Chennai, </a:t>
            </a:r>
            <a:r>
              <a:rPr sz="2000" i="1" spc="-44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6600CC"/>
                </a:solidFill>
                <a:latin typeface="Calibri"/>
                <a:cs typeface="Calibri"/>
              </a:rPr>
              <a:t>Bengaluru,</a:t>
            </a:r>
            <a:r>
              <a:rPr sz="2000" i="1" spc="409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6600CC"/>
                </a:solidFill>
                <a:latin typeface="Calibri"/>
                <a:cs typeface="Calibri"/>
              </a:rPr>
              <a:t>Jaipur</a:t>
            </a:r>
            <a:r>
              <a:rPr sz="2000" i="1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6600CC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140" y="3674745"/>
            <a:ext cx="58775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meters</a:t>
            </a:r>
            <a:r>
              <a:rPr sz="20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long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bays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multiple</a:t>
            </a:r>
            <a:r>
              <a:rPr sz="20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overhead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cranes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&amp; </a:t>
            </a:r>
            <a:r>
              <a:rPr sz="2000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material</a:t>
            </a:r>
            <a:r>
              <a:rPr sz="20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handling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facilities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4589145"/>
            <a:ext cx="4617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965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Adequate space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stocking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600CC"/>
                </a:solidFill>
                <a:latin typeface="Calibri"/>
                <a:cs typeface="Calibri"/>
              </a:rPr>
              <a:t>raw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materials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140" y="5199126"/>
            <a:ext cx="4779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965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Yard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17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lines</a:t>
            </a:r>
            <a:r>
              <a:rPr sz="20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 stabling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ready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stock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5808675"/>
            <a:ext cx="57969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EHS &amp;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OHSAS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18001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compliant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ISO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9001 &amp; 14001 </a:t>
            </a:r>
            <a:r>
              <a:rPr sz="2000" spc="-44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accredited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07" y="833399"/>
            <a:ext cx="6875780" cy="511365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Wingdings"/>
              <a:buChar char=""/>
              <a:tabLst>
                <a:tab pos="355600" algn="l"/>
              </a:tabLst>
            </a:pP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Ready</a:t>
            </a:r>
            <a:r>
              <a:rPr sz="22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availability</a:t>
            </a:r>
            <a:r>
              <a:rPr sz="22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2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in-house</a:t>
            </a:r>
            <a:r>
              <a:rPr sz="22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equipment</a:t>
            </a:r>
            <a:r>
              <a:rPr sz="2200" spc="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575" dirty="0">
                <a:solidFill>
                  <a:srgbClr val="6600CC"/>
                </a:solidFill>
                <a:latin typeface="Microsoft Sans Serif"/>
                <a:cs typeface="Microsoft Sans Serif"/>
              </a:rPr>
              <a:t>–</a:t>
            </a:r>
            <a:endParaRPr sz="2200">
              <a:latin typeface="Microsoft Sans Serif"/>
              <a:cs typeface="Microsoft Sans Serif"/>
            </a:endParaRPr>
          </a:p>
          <a:p>
            <a:pPr marL="355600" marR="808990">
              <a:lnSpc>
                <a:spcPct val="150000"/>
              </a:lnSpc>
              <a:spcBef>
                <a:spcPts val="95"/>
              </a:spcBef>
              <a:tabLst>
                <a:tab pos="2639695" algn="l"/>
              </a:tabLst>
            </a:pP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-</a:t>
            </a:r>
            <a:r>
              <a:rPr sz="22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CNC</a:t>
            </a:r>
            <a:r>
              <a:rPr sz="2200" u="heavy" spc="3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Machines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	For</a:t>
            </a:r>
            <a:r>
              <a:rPr sz="22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profile</a:t>
            </a:r>
            <a:r>
              <a:rPr sz="22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cutting</a:t>
            </a:r>
            <a:r>
              <a:rPr sz="22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,Bending, </a:t>
            </a:r>
            <a:r>
              <a:rPr sz="2200" spc="-56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Plasma</a:t>
            </a:r>
            <a:r>
              <a:rPr sz="22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cutting</a:t>
            </a:r>
            <a:r>
              <a:rPr sz="22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&amp;</a:t>
            </a:r>
            <a:r>
              <a:rPr sz="22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Laser</a:t>
            </a:r>
            <a:r>
              <a:rPr sz="22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cutting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Font typeface="Wingdings"/>
              <a:buChar char=""/>
              <a:tabLst>
                <a:tab pos="355600" algn="l"/>
              </a:tabLst>
            </a:pP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MIG/TIG</a:t>
            </a:r>
            <a:r>
              <a:rPr sz="22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Robotic</a:t>
            </a:r>
            <a:r>
              <a:rPr sz="22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welding</a:t>
            </a:r>
            <a:r>
              <a:rPr sz="22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machines</a:t>
            </a:r>
            <a:r>
              <a:rPr sz="22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etc.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Font typeface="Wingdings"/>
              <a:buChar char=""/>
              <a:tabLst>
                <a:tab pos="355600" algn="l"/>
              </a:tabLst>
            </a:pP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Manipulators</a:t>
            </a:r>
            <a:r>
              <a:rPr sz="2200" spc="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for</a:t>
            </a:r>
            <a:r>
              <a:rPr sz="22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welding</a:t>
            </a:r>
            <a:r>
              <a:rPr sz="22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large</a:t>
            </a:r>
            <a:r>
              <a:rPr sz="2200" spc="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components</a:t>
            </a:r>
            <a:endParaRPr sz="2200">
              <a:latin typeface="Microsoft Sans Serif"/>
              <a:cs typeface="Microsoft Sans Serif"/>
            </a:endParaRPr>
          </a:p>
          <a:p>
            <a:pPr marL="355600" marR="294640" indent="-342900">
              <a:lnSpc>
                <a:spcPts val="3960"/>
              </a:lnSpc>
              <a:spcBef>
                <a:spcPts val="350"/>
              </a:spcBef>
              <a:buFont typeface="Wingdings"/>
              <a:buChar char=""/>
              <a:tabLst>
                <a:tab pos="355600" algn="l"/>
              </a:tabLst>
            </a:pP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Heat</a:t>
            </a:r>
            <a:r>
              <a:rPr sz="22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treatment</a:t>
            </a:r>
            <a:r>
              <a:rPr sz="22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chambers</a:t>
            </a:r>
            <a:r>
              <a:rPr sz="22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for</a:t>
            </a:r>
            <a:r>
              <a:rPr sz="22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stress</a:t>
            </a:r>
            <a:r>
              <a:rPr sz="22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relieving</a:t>
            </a:r>
            <a:r>
              <a:rPr sz="22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/</a:t>
            </a:r>
            <a:r>
              <a:rPr sz="22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heat </a:t>
            </a:r>
            <a:r>
              <a:rPr sz="2200" spc="-5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treatment</a:t>
            </a:r>
            <a:endParaRPr sz="2200">
              <a:latin typeface="Microsoft Sans Serif"/>
              <a:cs typeface="Microsoft Sans Serif"/>
            </a:endParaRPr>
          </a:p>
          <a:p>
            <a:pPr marL="355600" marR="337820" indent="-342900">
              <a:lnSpc>
                <a:spcPts val="3960"/>
              </a:lnSpc>
              <a:buFont typeface="Wingdings"/>
              <a:buChar char=""/>
              <a:tabLst>
                <a:tab pos="355600" algn="l"/>
              </a:tabLst>
            </a:pP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In-house</a:t>
            </a:r>
            <a:r>
              <a:rPr sz="2200" spc="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testing</a:t>
            </a:r>
            <a:r>
              <a:rPr sz="22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centre 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including</a:t>
            </a:r>
            <a:r>
              <a:rPr sz="22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6600CC"/>
                </a:solidFill>
                <a:latin typeface="Microsoft Sans Serif"/>
                <a:cs typeface="Microsoft Sans Serif"/>
              </a:rPr>
              <a:t>Radiography,</a:t>
            </a:r>
            <a:r>
              <a:rPr sz="2200" spc="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25" dirty="0">
                <a:solidFill>
                  <a:srgbClr val="6600CC"/>
                </a:solidFill>
                <a:latin typeface="Microsoft Sans Serif"/>
                <a:cs typeface="Microsoft Sans Serif"/>
              </a:rPr>
              <a:t>UT, </a:t>
            </a:r>
            <a:r>
              <a:rPr sz="2200" spc="-5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05" dirty="0">
                <a:solidFill>
                  <a:srgbClr val="6600CC"/>
                </a:solidFill>
                <a:latin typeface="Microsoft Sans Serif"/>
                <a:cs typeface="Microsoft Sans Serif"/>
              </a:rPr>
              <a:t>MPT,</a:t>
            </a:r>
            <a:r>
              <a:rPr sz="22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etc.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969"/>
              </a:spcBef>
              <a:buFont typeface="Wingdings"/>
              <a:buChar char=""/>
              <a:tabLst>
                <a:tab pos="355600" algn="l"/>
              </a:tabLst>
            </a:pPr>
            <a:r>
              <a:rPr sz="2200" u="heavy" spc="-5" dirty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25</a:t>
            </a:r>
            <a:r>
              <a:rPr sz="2200" u="heavy" spc="15" dirty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" dirty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KV</a:t>
            </a:r>
            <a:r>
              <a:rPr sz="2200" u="heavy" dirty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5" dirty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OHE</a:t>
            </a:r>
            <a:r>
              <a:rPr sz="2200" u="heavy" spc="25" dirty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0" dirty="0">
                <a:solidFill>
                  <a:srgbClr val="C00000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line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for</a:t>
            </a:r>
            <a:r>
              <a:rPr sz="22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testing for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metro</a:t>
            </a:r>
            <a:r>
              <a:rPr sz="22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/coaches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/</a:t>
            </a:r>
            <a:r>
              <a:rPr sz="2200" spc="2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locos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7083"/>
            <a:ext cx="9144000" cy="4709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507" y="0"/>
            <a:ext cx="64554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55" dirty="0">
                <a:latin typeface="Times New Roman"/>
                <a:cs typeface="Times New Roman"/>
              </a:rPr>
              <a:t>TEXMACO</a:t>
            </a:r>
            <a:r>
              <a:rPr b="0" u="none" spc="-15" dirty="0">
                <a:latin typeface="Times New Roman"/>
                <a:cs typeface="Times New Roman"/>
              </a:rPr>
              <a:t> </a:t>
            </a:r>
            <a:r>
              <a:rPr b="0" u="none" spc="-125" dirty="0">
                <a:latin typeface="Times New Roman"/>
                <a:cs typeface="Times New Roman"/>
              </a:rPr>
              <a:t>STRENGTHS</a:t>
            </a:r>
            <a:r>
              <a:rPr b="0" u="none" spc="10" dirty="0">
                <a:latin typeface="Times New Roman"/>
                <a:cs typeface="Times New Roman"/>
              </a:rPr>
              <a:t> </a:t>
            </a:r>
            <a:r>
              <a:rPr b="0" u="none" spc="60" dirty="0">
                <a:latin typeface="Times New Roman"/>
                <a:cs typeface="Times New Roman"/>
              </a:rPr>
              <a:t>&amp;</a:t>
            </a:r>
            <a:r>
              <a:rPr b="0" u="none" spc="-15" dirty="0">
                <a:latin typeface="Times New Roman"/>
                <a:cs typeface="Times New Roman"/>
              </a:rPr>
              <a:t> </a:t>
            </a:r>
            <a:r>
              <a:rPr b="0" u="none" spc="-80" dirty="0">
                <a:latin typeface="Times New Roman"/>
                <a:cs typeface="Times New Roman"/>
              </a:rPr>
              <a:t>READINESS:</a:t>
            </a:r>
          </a:p>
          <a:p>
            <a:pPr marL="4572635">
              <a:lnSpc>
                <a:spcPct val="100000"/>
              </a:lnSpc>
            </a:pPr>
            <a:r>
              <a:rPr b="0" u="none" spc="15" dirty="0">
                <a:latin typeface="Times New Roman"/>
                <a:cs typeface="Times New Roman"/>
              </a:rPr>
              <a:t>E</a:t>
            </a:r>
            <a:r>
              <a:rPr b="0" u="none" spc="-254" dirty="0">
                <a:latin typeface="Times New Roman"/>
                <a:cs typeface="Times New Roman"/>
              </a:rPr>
              <a:t>Q</a:t>
            </a:r>
            <a:r>
              <a:rPr b="0" u="none" spc="-280" dirty="0">
                <a:latin typeface="Times New Roman"/>
                <a:cs typeface="Times New Roman"/>
              </a:rPr>
              <a:t>U</a:t>
            </a:r>
            <a:r>
              <a:rPr b="0" u="none" spc="-155" dirty="0">
                <a:latin typeface="Times New Roman"/>
                <a:cs typeface="Times New Roman"/>
              </a:rPr>
              <a:t>I</a:t>
            </a:r>
            <a:r>
              <a:rPr b="0" u="none" spc="85" dirty="0">
                <a:latin typeface="Times New Roman"/>
                <a:cs typeface="Times New Roman"/>
              </a:rPr>
              <a:t>P</a:t>
            </a:r>
            <a:r>
              <a:rPr b="0" u="none" spc="-465" dirty="0">
                <a:latin typeface="Times New Roman"/>
                <a:cs typeface="Times New Roman"/>
              </a:rPr>
              <a:t>M</a:t>
            </a:r>
            <a:r>
              <a:rPr b="0" u="none" spc="15" dirty="0">
                <a:latin typeface="Times New Roman"/>
                <a:cs typeface="Times New Roman"/>
              </a:rPr>
              <a:t>E</a:t>
            </a:r>
            <a:r>
              <a:rPr b="0" u="none" spc="-355" dirty="0">
                <a:latin typeface="Times New Roman"/>
                <a:cs typeface="Times New Roman"/>
              </a:rPr>
              <a:t>N</a:t>
            </a:r>
            <a:r>
              <a:rPr b="0" u="none" spc="-95" dirty="0">
                <a:latin typeface="Times New Roman"/>
                <a:cs typeface="Times New Roman"/>
              </a:rPr>
              <a:t>T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990600"/>
            <a:ext cx="1600200" cy="26349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9000" y="3733800"/>
            <a:ext cx="1676400" cy="24414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39000" y="3429000"/>
            <a:ext cx="1676400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Calibri"/>
                <a:cs typeface="Calibri"/>
              </a:rPr>
              <a:t>Profile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Cutting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CNC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9000" y="6172200"/>
            <a:ext cx="1676400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330"/>
              </a:spcBef>
            </a:pPr>
            <a:r>
              <a:rPr sz="1200" spc="-5" dirty="0">
                <a:latin typeface="Microsoft Sans Serif"/>
                <a:cs typeface="Microsoft Sans Serif"/>
              </a:rPr>
              <a:t>Robotic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Welding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60" y="1439671"/>
            <a:ext cx="6069965" cy="351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6235" algn="l"/>
              </a:tabLst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Kolkata: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Hub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Engineering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"/>
            </a:pPr>
            <a:endParaRPr sz="3100">
              <a:latin typeface="Arial"/>
              <a:cs typeface="Arial"/>
            </a:endParaRPr>
          </a:p>
          <a:p>
            <a:pPr marL="355600" marR="94615" indent="-343535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Ready</a:t>
            </a: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availability</a:t>
            </a:r>
            <a:r>
              <a:rPr sz="20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skilled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manpower</a:t>
            </a:r>
            <a:r>
              <a:rPr sz="20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2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short </a:t>
            </a:r>
            <a:r>
              <a:rPr sz="20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notice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"/>
            </a:pPr>
            <a:endParaRPr sz="30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house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welding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re-training,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up-gradation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skills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Availability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qualified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Engineers</a:t>
            </a:r>
            <a:r>
              <a:rPr sz="20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Inspection/shop</a:t>
            </a:r>
            <a:r>
              <a:rPr sz="20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floor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060" y="5377078"/>
            <a:ext cx="5911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623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Tie-up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BITS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Pilani,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Premier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Engineering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University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7083"/>
            <a:ext cx="9144000" cy="4709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507" y="0"/>
            <a:ext cx="7194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229" dirty="0"/>
              <a:t>TEXMAC</a:t>
            </a:r>
            <a:r>
              <a:rPr u="none" spc="-434" dirty="0"/>
              <a:t>O</a:t>
            </a:r>
            <a:r>
              <a:rPr u="none" spc="-50" dirty="0"/>
              <a:t> </a:t>
            </a:r>
            <a:r>
              <a:rPr u="none" spc="-195" dirty="0"/>
              <a:t>STRE</a:t>
            </a:r>
            <a:r>
              <a:rPr u="none" spc="-229" dirty="0"/>
              <a:t>N</a:t>
            </a:r>
            <a:r>
              <a:rPr u="none" spc="-285" dirty="0"/>
              <a:t>G</a:t>
            </a:r>
            <a:r>
              <a:rPr u="none" spc="-254" dirty="0"/>
              <a:t>T</a:t>
            </a:r>
            <a:r>
              <a:rPr u="none" spc="-215" dirty="0"/>
              <a:t>HS</a:t>
            </a:r>
            <a:r>
              <a:rPr u="none" spc="-60" dirty="0"/>
              <a:t> </a:t>
            </a:r>
            <a:r>
              <a:rPr u="none" spc="-95" dirty="0"/>
              <a:t>&amp;</a:t>
            </a:r>
            <a:r>
              <a:rPr u="none" spc="-5" dirty="0"/>
              <a:t> </a:t>
            </a:r>
            <a:r>
              <a:rPr u="none" spc="-245" dirty="0"/>
              <a:t>R</a:t>
            </a:r>
            <a:r>
              <a:rPr u="none" spc="-120" dirty="0"/>
              <a:t>E</a:t>
            </a:r>
            <a:r>
              <a:rPr u="none" spc="-140" dirty="0"/>
              <a:t>ADINESS</a:t>
            </a:r>
            <a:r>
              <a:rPr u="none" spc="-45" dirty="0"/>
              <a:t> </a:t>
            </a:r>
            <a:r>
              <a:rPr u="none" spc="-190" dirty="0"/>
              <a:t>:</a:t>
            </a:r>
          </a:p>
          <a:p>
            <a:pPr marL="3808095">
              <a:lnSpc>
                <a:spcPct val="100000"/>
              </a:lnSpc>
            </a:pPr>
            <a:r>
              <a:rPr u="none" spc="-125" dirty="0"/>
              <a:t>S</a:t>
            </a:r>
            <a:r>
              <a:rPr u="none" spc="-155" dirty="0"/>
              <a:t>K</a:t>
            </a:r>
            <a:r>
              <a:rPr u="none" spc="-229" dirty="0"/>
              <a:t>I</a:t>
            </a:r>
            <a:r>
              <a:rPr u="none" spc="-345" dirty="0"/>
              <a:t>L</a:t>
            </a:r>
            <a:r>
              <a:rPr u="none" spc="-330" dirty="0"/>
              <a:t>L</a:t>
            </a:r>
            <a:r>
              <a:rPr u="none" spc="-140" dirty="0"/>
              <a:t>E</a:t>
            </a:r>
            <a:r>
              <a:rPr u="none" spc="-335" dirty="0"/>
              <a:t>D</a:t>
            </a:r>
            <a:r>
              <a:rPr u="none" spc="90" dirty="0"/>
              <a:t> </a:t>
            </a:r>
            <a:r>
              <a:rPr u="none" spc="-295" dirty="0"/>
              <a:t>M</a:t>
            </a:r>
            <a:r>
              <a:rPr u="none" spc="-229" dirty="0"/>
              <a:t>A</a:t>
            </a:r>
            <a:r>
              <a:rPr u="none" spc="-300" dirty="0"/>
              <a:t>NPOWER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1219200"/>
            <a:ext cx="2377440" cy="990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05676" y="5808065"/>
            <a:ext cx="201803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5920">
              <a:lnSpc>
                <a:spcPct val="105000"/>
              </a:lnSpc>
              <a:spcBef>
                <a:spcPts val="100"/>
              </a:spcBef>
            </a:pP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Steel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Foundry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Kolkata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&amp;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Raipur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units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600" y="2438400"/>
            <a:ext cx="2133600" cy="14478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5600" y="4191000"/>
            <a:ext cx="21336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07" y="0"/>
            <a:ext cx="72669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229" dirty="0"/>
              <a:t>TEXMAC</a:t>
            </a:r>
            <a:r>
              <a:rPr u="none" spc="-434" dirty="0"/>
              <a:t>O</a:t>
            </a:r>
            <a:r>
              <a:rPr u="none" spc="-50" dirty="0"/>
              <a:t> </a:t>
            </a:r>
            <a:r>
              <a:rPr u="none" spc="-195" dirty="0"/>
              <a:t>STRE</a:t>
            </a:r>
            <a:r>
              <a:rPr u="none" spc="-229" dirty="0"/>
              <a:t>N</a:t>
            </a:r>
            <a:r>
              <a:rPr u="none" spc="-285" dirty="0"/>
              <a:t>G</a:t>
            </a:r>
            <a:r>
              <a:rPr u="none" spc="-254" dirty="0"/>
              <a:t>T</a:t>
            </a:r>
            <a:r>
              <a:rPr u="none" spc="-215" dirty="0"/>
              <a:t>HS</a:t>
            </a:r>
            <a:r>
              <a:rPr u="none" spc="-60" dirty="0"/>
              <a:t> </a:t>
            </a:r>
            <a:r>
              <a:rPr u="none" spc="-95" dirty="0"/>
              <a:t>&amp;</a:t>
            </a:r>
            <a:r>
              <a:rPr u="none" spc="-5" dirty="0"/>
              <a:t> </a:t>
            </a:r>
            <a:r>
              <a:rPr u="none" spc="-245" dirty="0"/>
              <a:t>R</a:t>
            </a:r>
            <a:r>
              <a:rPr u="none" spc="-120" dirty="0"/>
              <a:t>E</a:t>
            </a:r>
            <a:r>
              <a:rPr u="none" spc="-140" dirty="0"/>
              <a:t>ADINESS</a:t>
            </a:r>
            <a:r>
              <a:rPr u="none" spc="-45" dirty="0"/>
              <a:t> </a:t>
            </a:r>
            <a:r>
              <a:rPr u="none" spc="-190" dirty="0"/>
              <a:t>:</a:t>
            </a:r>
          </a:p>
          <a:p>
            <a:pPr marL="3632835">
              <a:lnSpc>
                <a:spcPct val="100000"/>
              </a:lnSpc>
            </a:pPr>
            <a:r>
              <a:rPr u="none" spc="-229" dirty="0"/>
              <a:t>ENGINE</a:t>
            </a:r>
            <a:r>
              <a:rPr u="none" spc="-240" dirty="0"/>
              <a:t>E</a:t>
            </a:r>
            <a:r>
              <a:rPr u="none" spc="-265" dirty="0"/>
              <a:t>R</a:t>
            </a:r>
            <a:r>
              <a:rPr u="none" spc="-285" dirty="0"/>
              <a:t>ING</a:t>
            </a:r>
            <a:r>
              <a:rPr u="none" spc="100" dirty="0"/>
              <a:t> </a:t>
            </a:r>
            <a:r>
              <a:rPr u="none" spc="-254" dirty="0"/>
              <a:t>CENTRE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2438400"/>
            <a:ext cx="9144000" cy="4419600"/>
            <a:chOff x="0" y="2438400"/>
            <a:chExt cx="9144000" cy="4419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7083"/>
              <a:ext cx="9144000" cy="470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2438400"/>
              <a:ext cx="2362200" cy="39364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77000" y="6019800"/>
              <a:ext cx="2667000" cy="338455"/>
            </a:xfrm>
            <a:custGeom>
              <a:avLst/>
              <a:gdLst/>
              <a:ahLst/>
              <a:cxnLst/>
              <a:rect l="l" t="t" r="r" b="b"/>
              <a:pathLst>
                <a:path w="2667000" h="338454">
                  <a:moveTo>
                    <a:pt x="2667000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2667000" y="338328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0" y="990600"/>
            <a:ext cx="2286000" cy="12329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4291" y="983995"/>
            <a:ext cx="8696960" cy="5327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3282950" indent="-28384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654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Design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experienced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engineers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conversant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design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software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"/>
            </a:pPr>
            <a:endParaRPr sz="2150">
              <a:latin typeface="Arial"/>
              <a:cs typeface="Arial"/>
            </a:endParaRPr>
          </a:p>
          <a:p>
            <a:pPr marL="295910" marR="3091180" indent="-283845">
              <a:lnSpc>
                <a:spcPct val="100000"/>
              </a:lnSpc>
              <a:buFont typeface="Wingdings"/>
              <a:buChar char=""/>
              <a:tabLst>
                <a:tab pos="296545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Capability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to develop detailed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design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conceptual</a:t>
            </a:r>
            <a:r>
              <a:rPr sz="2000" b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designs-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has</a:t>
            </a:r>
            <a:r>
              <a:rPr sz="19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C00000"/>
                </a:solidFill>
                <a:latin typeface="Arial"/>
                <a:cs typeface="Arial"/>
              </a:rPr>
              <a:t>developed</a:t>
            </a:r>
            <a:r>
              <a:rPr sz="19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design</a:t>
            </a:r>
            <a:r>
              <a:rPr sz="19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900" b="1" i="1" spc="-50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C00000"/>
                </a:solidFill>
                <a:latin typeface="Arial"/>
                <a:cs typeface="Arial"/>
              </a:rPr>
              <a:t>various</a:t>
            </a:r>
            <a:r>
              <a:rPr sz="19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types</a:t>
            </a:r>
            <a:r>
              <a:rPr sz="19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9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C00000"/>
                </a:solidFill>
                <a:latin typeface="Arial"/>
                <a:cs typeface="Arial"/>
              </a:rPr>
              <a:t>wagons</a:t>
            </a:r>
            <a:r>
              <a:rPr sz="19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sz="19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C00000"/>
                </a:solidFill>
                <a:latin typeface="Arial"/>
                <a:cs typeface="Arial"/>
              </a:rPr>
              <a:t>export</a:t>
            </a:r>
            <a:r>
              <a:rPr sz="1900" b="1" i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C00000"/>
                </a:solidFill>
                <a:latin typeface="Arial"/>
                <a:cs typeface="Arial"/>
              </a:rPr>
              <a:t>market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"/>
            </a:pPr>
            <a:endParaRPr sz="2100">
              <a:latin typeface="Arial"/>
              <a:cs typeface="Arial"/>
            </a:endParaRPr>
          </a:p>
          <a:p>
            <a:pPr marL="295910" marR="3340735" indent="-283845">
              <a:lnSpc>
                <a:spcPct val="100000"/>
              </a:lnSpc>
              <a:spcBef>
                <a:spcPts val="1295"/>
              </a:spcBef>
              <a:buFont typeface="Wingdings"/>
              <a:buChar char=""/>
              <a:tabLst>
                <a:tab pos="29654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Strong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supply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chain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links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"/>
            </a:pPr>
            <a:endParaRPr sz="2050">
              <a:latin typeface="Arial"/>
              <a:cs typeface="Arial"/>
            </a:endParaRPr>
          </a:p>
          <a:p>
            <a:pPr marL="295910" marR="2650490" indent="-283845">
              <a:lnSpc>
                <a:spcPct val="100000"/>
              </a:lnSpc>
              <a:buFont typeface="Wingdings"/>
              <a:buChar char=""/>
              <a:tabLst>
                <a:tab pos="296545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Strong</a:t>
            </a:r>
            <a:r>
              <a:rPr sz="2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presence</a:t>
            </a:r>
            <a:r>
              <a:rPr sz="2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JV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partner</a:t>
            </a:r>
            <a:r>
              <a:rPr sz="2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Wabtec,</a:t>
            </a:r>
            <a:r>
              <a:rPr sz="20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USA</a:t>
            </a:r>
            <a:r>
              <a:rPr sz="20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0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Metro</a:t>
            </a:r>
            <a:r>
              <a:rPr sz="2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equipment</a:t>
            </a:r>
            <a:r>
              <a:rPr sz="2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segments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"/>
            </a:pPr>
            <a:endParaRPr sz="205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Font typeface="Wingdings"/>
              <a:buChar char=""/>
              <a:tabLst>
                <a:tab pos="29654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Experience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Export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Import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documentation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formalities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Shot/Sand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Blasting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Chamber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6150" y="6593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CCFFFF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193040"/>
            <a:ext cx="6329045" cy="6286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5"/>
              </a:spcBef>
            </a:pPr>
            <a:r>
              <a:rPr sz="2200" u="none" spc="-135" dirty="0"/>
              <a:t>STATE-OF-THE</a:t>
            </a:r>
            <a:r>
              <a:rPr sz="2200" u="none" spc="-30" dirty="0"/>
              <a:t> </a:t>
            </a:r>
            <a:r>
              <a:rPr sz="2200" u="none" spc="-100" dirty="0"/>
              <a:t>ART</a:t>
            </a:r>
            <a:r>
              <a:rPr sz="2200" u="none" spc="-25" dirty="0"/>
              <a:t> </a:t>
            </a:r>
            <a:r>
              <a:rPr sz="2200" u="none" spc="-200" dirty="0"/>
              <a:t>MANUFACTURING</a:t>
            </a:r>
            <a:r>
              <a:rPr sz="2200" u="none" spc="-25" dirty="0"/>
              <a:t> </a:t>
            </a:r>
            <a:r>
              <a:rPr sz="2200" u="none" spc="-150" dirty="0"/>
              <a:t>FACILITIES </a:t>
            </a:r>
            <a:r>
              <a:rPr sz="2200" u="none" spc="-535" dirty="0"/>
              <a:t> </a:t>
            </a:r>
            <a:r>
              <a:rPr sz="2200" u="none" spc="-340" dirty="0"/>
              <a:t>O</a:t>
            </a:r>
            <a:r>
              <a:rPr sz="2200" u="none" spc="-135" dirty="0"/>
              <a:t>F</a:t>
            </a:r>
            <a:r>
              <a:rPr sz="2200" u="none" spc="-10" dirty="0"/>
              <a:t> </a:t>
            </a:r>
            <a:r>
              <a:rPr sz="2200" u="none" spc="-190" dirty="0"/>
              <a:t>T</a:t>
            </a:r>
            <a:r>
              <a:rPr sz="2200" u="none" spc="-95" dirty="0"/>
              <a:t>E</a:t>
            </a:r>
            <a:r>
              <a:rPr sz="2200" u="none" spc="-50" dirty="0"/>
              <a:t>X</a:t>
            </a:r>
            <a:r>
              <a:rPr sz="2200" u="none" spc="-229" dirty="0"/>
              <a:t>M</a:t>
            </a:r>
            <a:r>
              <a:rPr sz="2200" u="none" spc="-170" dirty="0"/>
              <a:t>A</a:t>
            </a:r>
            <a:r>
              <a:rPr sz="2200" u="none" spc="-300" dirty="0"/>
              <a:t>C</a:t>
            </a:r>
            <a:r>
              <a:rPr sz="2200" u="none" spc="-345" dirty="0"/>
              <a:t>O</a:t>
            </a:r>
            <a:r>
              <a:rPr sz="2200" u="none" spc="-25" dirty="0"/>
              <a:t> </a:t>
            </a:r>
            <a:r>
              <a:rPr sz="2200" u="none" spc="-455" dirty="0"/>
              <a:t>W</a:t>
            </a:r>
            <a:r>
              <a:rPr sz="2200" u="none" spc="-180" dirty="0"/>
              <a:t>I</a:t>
            </a:r>
            <a:r>
              <a:rPr sz="2200" u="none" spc="-190" dirty="0"/>
              <a:t>T</a:t>
            </a:r>
            <a:r>
              <a:rPr sz="2200" u="none" spc="-335" dirty="0"/>
              <a:t>H</a:t>
            </a:r>
            <a:r>
              <a:rPr sz="2200" u="none" spc="-25" dirty="0"/>
              <a:t> </a:t>
            </a:r>
            <a:r>
              <a:rPr sz="2200" u="none" spc="-190" dirty="0"/>
              <a:t>R</a:t>
            </a:r>
            <a:r>
              <a:rPr sz="2200" u="none" spc="-340" dirty="0"/>
              <a:t>O</a:t>
            </a:r>
            <a:r>
              <a:rPr sz="2200" u="none" spc="-45" dirty="0"/>
              <a:t>B</a:t>
            </a:r>
            <a:r>
              <a:rPr sz="2200" u="none" spc="-340" dirty="0"/>
              <a:t>O</a:t>
            </a:r>
            <a:r>
              <a:rPr sz="2200" u="none" spc="-190" dirty="0"/>
              <a:t>T</a:t>
            </a:r>
            <a:r>
              <a:rPr sz="2200" u="none" spc="-180" dirty="0"/>
              <a:t>I</a:t>
            </a:r>
            <a:r>
              <a:rPr sz="2200" u="none" spc="-315" dirty="0"/>
              <a:t>C</a:t>
            </a:r>
            <a:r>
              <a:rPr sz="2200" u="none" spc="-30" dirty="0"/>
              <a:t> </a:t>
            </a:r>
            <a:r>
              <a:rPr sz="2200" u="none" spc="-455" dirty="0"/>
              <a:t>W</a:t>
            </a:r>
            <a:r>
              <a:rPr sz="2200" u="none" spc="-95" dirty="0"/>
              <a:t>E</a:t>
            </a:r>
            <a:r>
              <a:rPr sz="2200" u="none" spc="-245" dirty="0"/>
              <a:t>LDING</a:t>
            </a:r>
            <a:endParaRPr sz="2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066800"/>
            <a:ext cx="2743200" cy="48935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0" y="1071372"/>
            <a:ext cx="2642616" cy="47868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76600" y="6096000"/>
            <a:ext cx="264287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Press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8400" y="6096000"/>
            <a:ext cx="259080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Stress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Relieving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1066800"/>
            <a:ext cx="2999232" cy="54522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2400" y="6096000"/>
            <a:ext cx="289560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250"/>
              </a:spcBef>
            </a:pPr>
            <a:r>
              <a:rPr sz="1800" spc="-15" dirty="0">
                <a:latin typeface="Calibri"/>
                <a:cs typeface="Calibri"/>
              </a:rPr>
              <a:t>Horizontal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Boring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Machine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6150" y="6593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CCFFFF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21080"/>
            <a:ext cx="4419600" cy="5334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24400" y="1066800"/>
            <a:ext cx="4114800" cy="5317490"/>
            <a:chOff x="4724400" y="1066800"/>
            <a:chExt cx="4114800" cy="53174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1066800"/>
              <a:ext cx="4114800" cy="2699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3810000"/>
              <a:ext cx="4114800" cy="25740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939" y="54101"/>
            <a:ext cx="539178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u="none" spc="-254" dirty="0"/>
              <a:t>ELECTRIFICATION</a:t>
            </a:r>
            <a:r>
              <a:rPr sz="2900" u="none" spc="-35" dirty="0"/>
              <a:t> </a:t>
            </a:r>
            <a:r>
              <a:rPr sz="2900" u="none" spc="-195" dirty="0"/>
              <a:t>PROJECTS</a:t>
            </a:r>
            <a:r>
              <a:rPr sz="2900" u="none" spc="-50" dirty="0"/>
              <a:t> </a:t>
            </a:r>
            <a:r>
              <a:rPr sz="2900" u="none" spc="-305" dirty="0"/>
              <a:t>OF </a:t>
            </a:r>
            <a:r>
              <a:rPr sz="2900" u="none" spc="-710" dirty="0"/>
              <a:t> </a:t>
            </a:r>
            <a:r>
              <a:rPr sz="2900" u="none" spc="-165" dirty="0"/>
              <a:t>TEXMACO...</a:t>
            </a:r>
            <a:endParaRPr sz="29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72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6150" y="6593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CCFFFF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66800"/>
            <a:ext cx="4114800" cy="2667000"/>
            <a:chOff x="0" y="1066800"/>
            <a:chExt cx="4114800" cy="266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800"/>
              <a:ext cx="4114800" cy="266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6347" y="1066800"/>
              <a:ext cx="568451" cy="50596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67200" y="1018032"/>
            <a:ext cx="4724400" cy="2868295"/>
            <a:chOff x="4267200" y="1018032"/>
            <a:chExt cx="4724400" cy="2868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1028700"/>
              <a:ext cx="4724400" cy="2857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3147" y="1018032"/>
              <a:ext cx="568451" cy="50596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6200" y="3886200"/>
            <a:ext cx="4038600" cy="2590800"/>
            <a:chOff x="76200" y="3886200"/>
            <a:chExt cx="4038600" cy="25908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3886200"/>
              <a:ext cx="4038600" cy="2590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3886200"/>
              <a:ext cx="568452" cy="50596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267200" y="3989832"/>
            <a:ext cx="4648200" cy="2334895"/>
            <a:chOff x="4267200" y="3989832"/>
            <a:chExt cx="4648200" cy="23348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7200" y="4038600"/>
              <a:ext cx="4648200" cy="2286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800" y="3989832"/>
              <a:ext cx="568451" cy="50596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4939" y="267461"/>
            <a:ext cx="7305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none" spc="-620" dirty="0"/>
              <a:t>W</a:t>
            </a:r>
            <a:r>
              <a:rPr sz="3000" u="none" spc="-90" dirty="0"/>
              <a:t>AG</a:t>
            </a:r>
            <a:r>
              <a:rPr sz="3000" u="none" spc="-459" dirty="0"/>
              <a:t>O</a:t>
            </a:r>
            <a:r>
              <a:rPr sz="3000" u="none" spc="-185" dirty="0"/>
              <a:t>NS</a:t>
            </a:r>
            <a:r>
              <a:rPr sz="3000" u="none" spc="-30" dirty="0"/>
              <a:t> </a:t>
            </a:r>
            <a:r>
              <a:rPr sz="3000" u="none" spc="-630" dirty="0"/>
              <a:t>M</a:t>
            </a:r>
            <a:r>
              <a:rPr sz="3000" u="none" spc="-135" dirty="0"/>
              <a:t>A</a:t>
            </a:r>
            <a:r>
              <a:rPr sz="3000" u="none" spc="-120" dirty="0"/>
              <a:t>N</a:t>
            </a:r>
            <a:r>
              <a:rPr sz="3000" u="none" spc="-145" dirty="0"/>
              <a:t>UF</a:t>
            </a:r>
            <a:r>
              <a:rPr sz="3000" u="none" spc="-140" dirty="0"/>
              <a:t>A</a:t>
            </a:r>
            <a:r>
              <a:rPr sz="3000" u="none" spc="-330" dirty="0"/>
              <a:t>CTU</a:t>
            </a:r>
            <a:r>
              <a:rPr sz="3000" u="none" spc="-320" dirty="0"/>
              <a:t>R</a:t>
            </a:r>
            <a:r>
              <a:rPr sz="3000" u="none" spc="-250" dirty="0"/>
              <a:t>ED</a:t>
            </a:r>
            <a:r>
              <a:rPr sz="3000" u="none" spc="-35" dirty="0"/>
              <a:t> </a:t>
            </a:r>
            <a:r>
              <a:rPr sz="3000" u="none" spc="-55" dirty="0"/>
              <a:t>B</a:t>
            </a:r>
            <a:r>
              <a:rPr sz="3000" u="none" spc="-245" dirty="0"/>
              <a:t>Y</a:t>
            </a:r>
            <a:r>
              <a:rPr sz="3000" u="none" dirty="0"/>
              <a:t> </a:t>
            </a:r>
            <a:r>
              <a:rPr sz="3000" u="none" spc="-260" dirty="0"/>
              <a:t>T</a:t>
            </a:r>
            <a:r>
              <a:rPr sz="3000" u="none" spc="-105" dirty="0"/>
              <a:t>E</a:t>
            </a:r>
            <a:r>
              <a:rPr sz="3000" u="none" spc="-100" dirty="0"/>
              <a:t>X</a:t>
            </a:r>
            <a:r>
              <a:rPr sz="3000" u="none" spc="-630" dirty="0"/>
              <a:t>M</a:t>
            </a:r>
            <a:r>
              <a:rPr sz="3000" u="none" spc="-160" dirty="0"/>
              <a:t>A</a:t>
            </a:r>
            <a:r>
              <a:rPr sz="3000" u="none" spc="-150" dirty="0"/>
              <a:t>C</a:t>
            </a:r>
            <a:r>
              <a:rPr sz="3000" u="none" spc="-455" dirty="0"/>
              <a:t>O</a:t>
            </a:r>
            <a:r>
              <a:rPr sz="3000" u="none" spc="195" dirty="0">
                <a:latin typeface="Trebuchet MS"/>
                <a:cs typeface="Trebuchet MS"/>
              </a:rPr>
              <a:t>…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87080"/>
            <a:ext cx="9144000" cy="470534"/>
            <a:chOff x="0" y="6387080"/>
            <a:chExt cx="9144000" cy="470534"/>
          </a:xfrm>
        </p:grpSpPr>
        <p:sp>
          <p:nvSpPr>
            <p:cNvPr id="3" name="object 3"/>
            <p:cNvSpPr/>
            <p:nvPr/>
          </p:nvSpPr>
          <p:spPr>
            <a:xfrm>
              <a:off x="0" y="6460234"/>
              <a:ext cx="9144000" cy="397510"/>
            </a:xfrm>
            <a:custGeom>
              <a:avLst/>
              <a:gdLst/>
              <a:ahLst/>
              <a:cxnLst/>
              <a:rect l="l" t="t" r="r" b="b"/>
              <a:pathLst>
                <a:path w="9144000" h="397509">
                  <a:moveTo>
                    <a:pt x="9144000" y="0"/>
                  </a:moveTo>
                  <a:lnTo>
                    <a:pt x="0" y="0"/>
                  </a:lnTo>
                  <a:lnTo>
                    <a:pt x="0" y="397382"/>
                  </a:lnTo>
                  <a:lnTo>
                    <a:pt x="9144000" y="39738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3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87080"/>
              <a:ext cx="9144000" cy="65405"/>
            </a:xfrm>
            <a:custGeom>
              <a:avLst/>
              <a:gdLst/>
              <a:ahLst/>
              <a:cxnLst/>
              <a:rect l="l" t="t" r="r" b="b"/>
              <a:pathLst>
                <a:path w="9144000" h="65404">
                  <a:moveTo>
                    <a:pt x="9144000" y="0"/>
                  </a:moveTo>
                  <a:lnTo>
                    <a:pt x="0" y="0"/>
                  </a:lnTo>
                  <a:lnTo>
                    <a:pt x="0" y="65027"/>
                  </a:lnTo>
                  <a:lnTo>
                    <a:pt x="9144000" y="650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5A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94131" y="809244"/>
            <a:ext cx="8558530" cy="79375"/>
            <a:chOff x="294131" y="809244"/>
            <a:chExt cx="8558530" cy="79375"/>
          </a:xfrm>
        </p:grpSpPr>
        <p:sp>
          <p:nvSpPr>
            <p:cNvPr id="6" name="object 6"/>
            <p:cNvSpPr/>
            <p:nvPr/>
          </p:nvSpPr>
          <p:spPr>
            <a:xfrm>
              <a:off x="294131" y="809244"/>
              <a:ext cx="8558530" cy="38100"/>
            </a:xfrm>
            <a:custGeom>
              <a:avLst/>
              <a:gdLst/>
              <a:ahLst/>
              <a:cxnLst/>
              <a:rect l="l" t="t" r="r" b="b"/>
              <a:pathLst>
                <a:path w="8558530" h="38100">
                  <a:moveTo>
                    <a:pt x="855840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558403" y="38100"/>
                  </a:lnTo>
                  <a:lnTo>
                    <a:pt x="8558403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4131" y="850392"/>
              <a:ext cx="8558530" cy="38100"/>
            </a:xfrm>
            <a:custGeom>
              <a:avLst/>
              <a:gdLst/>
              <a:ahLst/>
              <a:cxnLst/>
              <a:rect l="l" t="t" r="r" b="b"/>
              <a:pathLst>
                <a:path w="8558530" h="38100">
                  <a:moveTo>
                    <a:pt x="855840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558403" y="38100"/>
                  </a:lnTo>
                  <a:lnTo>
                    <a:pt x="8558403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8993" y="151333"/>
            <a:ext cx="4053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45" dirty="0">
                <a:latin typeface="Times New Roman"/>
                <a:cs typeface="Times New Roman"/>
              </a:rPr>
              <a:t>TEXMACO</a:t>
            </a:r>
            <a:r>
              <a:rPr b="0" u="none" spc="-20" dirty="0">
                <a:latin typeface="Times New Roman"/>
                <a:cs typeface="Times New Roman"/>
              </a:rPr>
              <a:t> </a:t>
            </a:r>
            <a:r>
              <a:rPr b="0" u="none" spc="-35" dirty="0">
                <a:latin typeface="Times New Roman"/>
                <a:cs typeface="Times New Roman"/>
              </a:rPr>
              <a:t>:</a:t>
            </a:r>
            <a:r>
              <a:rPr b="0" u="none" spc="-30" dirty="0">
                <a:latin typeface="Times New Roman"/>
                <a:cs typeface="Times New Roman"/>
              </a:rPr>
              <a:t> </a:t>
            </a:r>
            <a:r>
              <a:rPr b="0" u="none" spc="-100" dirty="0">
                <a:latin typeface="Times New Roman"/>
                <a:cs typeface="Times New Roman"/>
              </a:rPr>
              <a:t>ADVANTAGE</a:t>
            </a:r>
          </a:p>
        </p:txBody>
      </p:sp>
      <p:sp>
        <p:nvSpPr>
          <p:cNvPr id="9" name="object 9"/>
          <p:cNvSpPr/>
          <p:nvPr/>
        </p:nvSpPr>
        <p:spPr>
          <a:xfrm>
            <a:off x="469391" y="1063752"/>
            <a:ext cx="2914015" cy="1917064"/>
          </a:xfrm>
          <a:custGeom>
            <a:avLst/>
            <a:gdLst/>
            <a:ahLst/>
            <a:cxnLst/>
            <a:rect l="l" t="t" r="r" b="b"/>
            <a:pathLst>
              <a:path w="2914015" h="1917064">
                <a:moveTo>
                  <a:pt x="1456816" y="0"/>
                </a:moveTo>
                <a:lnTo>
                  <a:pt x="1399666" y="762"/>
                </a:lnTo>
                <a:lnTo>
                  <a:pt x="1343025" y="2921"/>
                </a:lnTo>
                <a:lnTo>
                  <a:pt x="1287018" y="6476"/>
                </a:lnTo>
                <a:lnTo>
                  <a:pt x="1231519" y="11430"/>
                </a:lnTo>
                <a:lnTo>
                  <a:pt x="1176782" y="17652"/>
                </a:lnTo>
                <a:lnTo>
                  <a:pt x="1122807" y="25273"/>
                </a:lnTo>
                <a:lnTo>
                  <a:pt x="1069594" y="34289"/>
                </a:lnTo>
                <a:lnTo>
                  <a:pt x="1017143" y="44450"/>
                </a:lnTo>
                <a:lnTo>
                  <a:pt x="965581" y="55880"/>
                </a:lnTo>
                <a:lnTo>
                  <a:pt x="914781" y="68580"/>
                </a:lnTo>
                <a:lnTo>
                  <a:pt x="864996" y="82423"/>
                </a:lnTo>
                <a:lnTo>
                  <a:pt x="816229" y="97409"/>
                </a:lnTo>
                <a:lnTo>
                  <a:pt x="768349" y="113537"/>
                </a:lnTo>
                <a:lnTo>
                  <a:pt x="721563" y="130810"/>
                </a:lnTo>
                <a:lnTo>
                  <a:pt x="675868" y="149225"/>
                </a:lnTo>
                <a:lnTo>
                  <a:pt x="631291" y="168656"/>
                </a:lnTo>
                <a:lnTo>
                  <a:pt x="587883" y="189102"/>
                </a:lnTo>
                <a:lnTo>
                  <a:pt x="545680" y="210565"/>
                </a:lnTo>
                <a:lnTo>
                  <a:pt x="504723" y="232918"/>
                </a:lnTo>
                <a:lnTo>
                  <a:pt x="465048" y="256412"/>
                </a:lnTo>
                <a:lnTo>
                  <a:pt x="426707" y="280670"/>
                </a:lnTo>
                <a:lnTo>
                  <a:pt x="389737" y="305943"/>
                </a:lnTo>
                <a:lnTo>
                  <a:pt x="354177" y="331977"/>
                </a:lnTo>
                <a:lnTo>
                  <a:pt x="320065" y="358901"/>
                </a:lnTo>
                <a:lnTo>
                  <a:pt x="287439" y="386714"/>
                </a:lnTo>
                <a:lnTo>
                  <a:pt x="256336" y="415289"/>
                </a:lnTo>
                <a:lnTo>
                  <a:pt x="226822" y="444626"/>
                </a:lnTo>
                <a:lnTo>
                  <a:pt x="198907" y="474599"/>
                </a:lnTo>
                <a:lnTo>
                  <a:pt x="172643" y="505460"/>
                </a:lnTo>
                <a:lnTo>
                  <a:pt x="148081" y="536828"/>
                </a:lnTo>
                <a:lnTo>
                  <a:pt x="125247" y="568960"/>
                </a:lnTo>
                <a:lnTo>
                  <a:pt x="104178" y="601726"/>
                </a:lnTo>
                <a:lnTo>
                  <a:pt x="84937" y="635126"/>
                </a:lnTo>
                <a:lnTo>
                  <a:pt x="67538" y="669036"/>
                </a:lnTo>
                <a:lnTo>
                  <a:pt x="38481" y="738632"/>
                </a:lnTo>
                <a:lnTo>
                  <a:pt x="17310" y="810133"/>
                </a:lnTo>
                <a:lnTo>
                  <a:pt x="4381" y="883412"/>
                </a:lnTo>
                <a:lnTo>
                  <a:pt x="0" y="958342"/>
                </a:lnTo>
                <a:lnTo>
                  <a:pt x="1104" y="995934"/>
                </a:lnTo>
                <a:lnTo>
                  <a:pt x="9804" y="1070102"/>
                </a:lnTo>
                <a:lnTo>
                  <a:pt x="26885" y="1142619"/>
                </a:lnTo>
                <a:lnTo>
                  <a:pt x="52044" y="1213103"/>
                </a:lnTo>
                <a:lnTo>
                  <a:pt x="84937" y="1281557"/>
                </a:lnTo>
                <a:lnTo>
                  <a:pt x="104178" y="1314958"/>
                </a:lnTo>
                <a:lnTo>
                  <a:pt x="125247" y="1347724"/>
                </a:lnTo>
                <a:lnTo>
                  <a:pt x="148081" y="1379855"/>
                </a:lnTo>
                <a:lnTo>
                  <a:pt x="172643" y="1411224"/>
                </a:lnTo>
                <a:lnTo>
                  <a:pt x="198907" y="1442085"/>
                </a:lnTo>
                <a:lnTo>
                  <a:pt x="226822" y="1472057"/>
                </a:lnTo>
                <a:lnTo>
                  <a:pt x="256336" y="1501394"/>
                </a:lnTo>
                <a:lnTo>
                  <a:pt x="287439" y="1529969"/>
                </a:lnTo>
                <a:lnTo>
                  <a:pt x="320065" y="1557782"/>
                </a:lnTo>
                <a:lnTo>
                  <a:pt x="354177" y="1584706"/>
                </a:lnTo>
                <a:lnTo>
                  <a:pt x="389737" y="1610740"/>
                </a:lnTo>
                <a:lnTo>
                  <a:pt x="426707" y="1636014"/>
                </a:lnTo>
                <a:lnTo>
                  <a:pt x="465048" y="1660271"/>
                </a:lnTo>
                <a:lnTo>
                  <a:pt x="504723" y="1683765"/>
                </a:lnTo>
                <a:lnTo>
                  <a:pt x="545680" y="1706118"/>
                </a:lnTo>
                <a:lnTo>
                  <a:pt x="587883" y="1727581"/>
                </a:lnTo>
                <a:lnTo>
                  <a:pt x="631291" y="1748027"/>
                </a:lnTo>
                <a:lnTo>
                  <a:pt x="675868" y="1767459"/>
                </a:lnTo>
                <a:lnTo>
                  <a:pt x="721563" y="1785874"/>
                </a:lnTo>
                <a:lnTo>
                  <a:pt x="768349" y="1803146"/>
                </a:lnTo>
                <a:lnTo>
                  <a:pt x="816229" y="1819275"/>
                </a:lnTo>
                <a:lnTo>
                  <a:pt x="864996" y="1834261"/>
                </a:lnTo>
                <a:lnTo>
                  <a:pt x="914781" y="1848103"/>
                </a:lnTo>
                <a:lnTo>
                  <a:pt x="965581" y="1860803"/>
                </a:lnTo>
                <a:lnTo>
                  <a:pt x="1017143" y="1872234"/>
                </a:lnTo>
                <a:lnTo>
                  <a:pt x="1069594" y="1882394"/>
                </a:lnTo>
                <a:lnTo>
                  <a:pt x="1122807" y="1891411"/>
                </a:lnTo>
                <a:lnTo>
                  <a:pt x="1176782" y="1899031"/>
                </a:lnTo>
                <a:lnTo>
                  <a:pt x="1231519" y="1905253"/>
                </a:lnTo>
                <a:lnTo>
                  <a:pt x="1287018" y="1910207"/>
                </a:lnTo>
                <a:lnTo>
                  <a:pt x="1343025" y="1913763"/>
                </a:lnTo>
                <a:lnTo>
                  <a:pt x="1399666" y="1915922"/>
                </a:lnTo>
                <a:lnTo>
                  <a:pt x="1456816" y="1916684"/>
                </a:lnTo>
                <a:lnTo>
                  <a:pt x="1514094" y="1915922"/>
                </a:lnTo>
                <a:lnTo>
                  <a:pt x="1570735" y="1913763"/>
                </a:lnTo>
                <a:lnTo>
                  <a:pt x="1626743" y="1910207"/>
                </a:lnTo>
                <a:lnTo>
                  <a:pt x="1682241" y="1905253"/>
                </a:lnTo>
                <a:lnTo>
                  <a:pt x="1736978" y="1899031"/>
                </a:lnTo>
                <a:lnTo>
                  <a:pt x="1790953" y="1891411"/>
                </a:lnTo>
                <a:lnTo>
                  <a:pt x="1844166" y="1882394"/>
                </a:lnTo>
                <a:lnTo>
                  <a:pt x="1896618" y="1872234"/>
                </a:lnTo>
                <a:lnTo>
                  <a:pt x="1948180" y="1860803"/>
                </a:lnTo>
                <a:lnTo>
                  <a:pt x="1998980" y="1848103"/>
                </a:lnTo>
                <a:lnTo>
                  <a:pt x="2048764" y="1834261"/>
                </a:lnTo>
                <a:lnTo>
                  <a:pt x="2097532" y="1819275"/>
                </a:lnTo>
                <a:lnTo>
                  <a:pt x="2145410" y="1803146"/>
                </a:lnTo>
                <a:lnTo>
                  <a:pt x="2192147" y="1785874"/>
                </a:lnTo>
                <a:lnTo>
                  <a:pt x="2237866" y="1767459"/>
                </a:lnTo>
                <a:lnTo>
                  <a:pt x="2282444" y="1748027"/>
                </a:lnTo>
                <a:lnTo>
                  <a:pt x="2325878" y="1727581"/>
                </a:lnTo>
                <a:lnTo>
                  <a:pt x="2368041" y="1706118"/>
                </a:lnTo>
                <a:lnTo>
                  <a:pt x="2409063" y="1683765"/>
                </a:lnTo>
                <a:lnTo>
                  <a:pt x="2448687" y="1660271"/>
                </a:lnTo>
                <a:lnTo>
                  <a:pt x="2487041" y="1636014"/>
                </a:lnTo>
                <a:lnTo>
                  <a:pt x="2523997" y="1610740"/>
                </a:lnTo>
                <a:lnTo>
                  <a:pt x="2559558" y="1584706"/>
                </a:lnTo>
                <a:lnTo>
                  <a:pt x="2593721" y="1557782"/>
                </a:lnTo>
                <a:lnTo>
                  <a:pt x="2626360" y="1529969"/>
                </a:lnTo>
                <a:lnTo>
                  <a:pt x="2657475" y="1501394"/>
                </a:lnTo>
                <a:lnTo>
                  <a:pt x="2686939" y="1472057"/>
                </a:lnTo>
                <a:lnTo>
                  <a:pt x="2714879" y="1442085"/>
                </a:lnTo>
                <a:lnTo>
                  <a:pt x="2741168" y="1411224"/>
                </a:lnTo>
                <a:lnTo>
                  <a:pt x="2765679" y="1379855"/>
                </a:lnTo>
                <a:lnTo>
                  <a:pt x="2788538" y="1347724"/>
                </a:lnTo>
                <a:lnTo>
                  <a:pt x="2809621" y="1314958"/>
                </a:lnTo>
                <a:lnTo>
                  <a:pt x="2828797" y="1281557"/>
                </a:lnTo>
                <a:lnTo>
                  <a:pt x="2846197" y="1247648"/>
                </a:lnTo>
                <a:lnTo>
                  <a:pt x="2875280" y="1178052"/>
                </a:lnTo>
                <a:lnTo>
                  <a:pt x="2896488" y="1106551"/>
                </a:lnTo>
                <a:lnTo>
                  <a:pt x="2909316" y="1033272"/>
                </a:lnTo>
                <a:lnTo>
                  <a:pt x="2913760" y="958342"/>
                </a:lnTo>
                <a:lnTo>
                  <a:pt x="2912618" y="920750"/>
                </a:lnTo>
                <a:lnTo>
                  <a:pt x="2903982" y="846582"/>
                </a:lnTo>
                <a:lnTo>
                  <a:pt x="2886836" y="774064"/>
                </a:lnTo>
                <a:lnTo>
                  <a:pt x="2861691" y="703580"/>
                </a:lnTo>
                <a:lnTo>
                  <a:pt x="2828797" y="635126"/>
                </a:lnTo>
                <a:lnTo>
                  <a:pt x="2809621" y="601726"/>
                </a:lnTo>
                <a:lnTo>
                  <a:pt x="2788538" y="568960"/>
                </a:lnTo>
                <a:lnTo>
                  <a:pt x="2765679" y="536828"/>
                </a:lnTo>
                <a:lnTo>
                  <a:pt x="2741168" y="505460"/>
                </a:lnTo>
                <a:lnTo>
                  <a:pt x="2714879" y="474599"/>
                </a:lnTo>
                <a:lnTo>
                  <a:pt x="2686939" y="444626"/>
                </a:lnTo>
                <a:lnTo>
                  <a:pt x="2657475" y="415289"/>
                </a:lnTo>
                <a:lnTo>
                  <a:pt x="2626360" y="386714"/>
                </a:lnTo>
                <a:lnTo>
                  <a:pt x="2593721" y="358901"/>
                </a:lnTo>
                <a:lnTo>
                  <a:pt x="2559558" y="331977"/>
                </a:lnTo>
                <a:lnTo>
                  <a:pt x="2523997" y="305943"/>
                </a:lnTo>
                <a:lnTo>
                  <a:pt x="2487041" y="280670"/>
                </a:lnTo>
                <a:lnTo>
                  <a:pt x="2448687" y="256412"/>
                </a:lnTo>
                <a:lnTo>
                  <a:pt x="2409063" y="232918"/>
                </a:lnTo>
                <a:lnTo>
                  <a:pt x="2368041" y="210565"/>
                </a:lnTo>
                <a:lnTo>
                  <a:pt x="2325878" y="189102"/>
                </a:lnTo>
                <a:lnTo>
                  <a:pt x="2282444" y="168656"/>
                </a:lnTo>
                <a:lnTo>
                  <a:pt x="2237866" y="149225"/>
                </a:lnTo>
                <a:lnTo>
                  <a:pt x="2192147" y="130810"/>
                </a:lnTo>
                <a:lnTo>
                  <a:pt x="2145410" y="113537"/>
                </a:lnTo>
                <a:lnTo>
                  <a:pt x="2097532" y="97409"/>
                </a:lnTo>
                <a:lnTo>
                  <a:pt x="2048764" y="82423"/>
                </a:lnTo>
                <a:lnTo>
                  <a:pt x="1998980" y="68580"/>
                </a:lnTo>
                <a:lnTo>
                  <a:pt x="1948180" y="55880"/>
                </a:lnTo>
                <a:lnTo>
                  <a:pt x="1896618" y="44450"/>
                </a:lnTo>
                <a:lnTo>
                  <a:pt x="1844166" y="34289"/>
                </a:lnTo>
                <a:lnTo>
                  <a:pt x="1790953" y="25273"/>
                </a:lnTo>
                <a:lnTo>
                  <a:pt x="1736978" y="17652"/>
                </a:lnTo>
                <a:lnTo>
                  <a:pt x="1682241" y="11430"/>
                </a:lnTo>
                <a:lnTo>
                  <a:pt x="1626743" y="6476"/>
                </a:lnTo>
                <a:lnTo>
                  <a:pt x="1570735" y="2921"/>
                </a:lnTo>
                <a:lnTo>
                  <a:pt x="1514094" y="762"/>
                </a:lnTo>
                <a:lnTo>
                  <a:pt x="1456816" y="0"/>
                </a:lnTo>
                <a:close/>
              </a:path>
            </a:pathLst>
          </a:custGeom>
          <a:solidFill>
            <a:srgbClr val="036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3340" y="1365250"/>
            <a:ext cx="2046605" cy="13442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1270" algn="ctr">
              <a:lnSpc>
                <a:spcPct val="92000"/>
              </a:lnSpc>
              <a:spcBef>
                <a:spcPts val="325"/>
              </a:spcBef>
            </a:pP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300" b="1" spc="-10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 man</a:t>
            </a:r>
            <a:r>
              <a:rPr sz="23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300" b="1" spc="-1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turi</a:t>
            </a:r>
            <a:r>
              <a:rPr sz="23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g  base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6004" y="3286759"/>
            <a:ext cx="816610" cy="817880"/>
          </a:xfrm>
          <a:custGeom>
            <a:avLst/>
            <a:gdLst/>
            <a:ahLst/>
            <a:cxnLst/>
            <a:rect l="l" t="t" r="r" b="b"/>
            <a:pathLst>
              <a:path w="816610" h="817879">
                <a:moveTo>
                  <a:pt x="816610" y="278130"/>
                </a:moveTo>
                <a:lnTo>
                  <a:pt x="538988" y="278130"/>
                </a:lnTo>
                <a:lnTo>
                  <a:pt x="538988" y="0"/>
                </a:lnTo>
                <a:lnTo>
                  <a:pt x="277622" y="0"/>
                </a:lnTo>
                <a:lnTo>
                  <a:pt x="277622" y="278130"/>
                </a:lnTo>
                <a:lnTo>
                  <a:pt x="0" y="278130"/>
                </a:lnTo>
                <a:lnTo>
                  <a:pt x="0" y="539750"/>
                </a:lnTo>
                <a:lnTo>
                  <a:pt x="277622" y="539750"/>
                </a:lnTo>
                <a:lnTo>
                  <a:pt x="277622" y="817880"/>
                </a:lnTo>
                <a:lnTo>
                  <a:pt x="538988" y="817880"/>
                </a:lnTo>
                <a:lnTo>
                  <a:pt x="538988" y="539750"/>
                </a:lnTo>
                <a:lnTo>
                  <a:pt x="816610" y="539750"/>
                </a:lnTo>
                <a:lnTo>
                  <a:pt x="816610" y="278130"/>
                </a:lnTo>
                <a:close/>
              </a:path>
            </a:pathLst>
          </a:custGeom>
          <a:solidFill>
            <a:srgbClr val="036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491" y="4407408"/>
            <a:ext cx="2914015" cy="1917064"/>
          </a:xfrm>
          <a:custGeom>
            <a:avLst/>
            <a:gdLst/>
            <a:ahLst/>
            <a:cxnLst/>
            <a:rect l="l" t="t" r="r" b="b"/>
            <a:pathLst>
              <a:path w="2914015" h="1917064">
                <a:moveTo>
                  <a:pt x="1456816" y="0"/>
                </a:moveTo>
                <a:lnTo>
                  <a:pt x="1399666" y="762"/>
                </a:lnTo>
                <a:lnTo>
                  <a:pt x="1343025" y="2921"/>
                </a:lnTo>
                <a:lnTo>
                  <a:pt x="1287018" y="6477"/>
                </a:lnTo>
                <a:lnTo>
                  <a:pt x="1231519" y="11430"/>
                </a:lnTo>
                <a:lnTo>
                  <a:pt x="1176782" y="17653"/>
                </a:lnTo>
                <a:lnTo>
                  <a:pt x="1122807" y="25273"/>
                </a:lnTo>
                <a:lnTo>
                  <a:pt x="1069594" y="34290"/>
                </a:lnTo>
                <a:lnTo>
                  <a:pt x="1017143" y="44450"/>
                </a:lnTo>
                <a:lnTo>
                  <a:pt x="965581" y="55880"/>
                </a:lnTo>
                <a:lnTo>
                  <a:pt x="914781" y="68580"/>
                </a:lnTo>
                <a:lnTo>
                  <a:pt x="864996" y="82423"/>
                </a:lnTo>
                <a:lnTo>
                  <a:pt x="816229" y="97409"/>
                </a:lnTo>
                <a:lnTo>
                  <a:pt x="768349" y="113538"/>
                </a:lnTo>
                <a:lnTo>
                  <a:pt x="721563" y="130810"/>
                </a:lnTo>
                <a:lnTo>
                  <a:pt x="675868" y="149225"/>
                </a:lnTo>
                <a:lnTo>
                  <a:pt x="631291" y="168656"/>
                </a:lnTo>
                <a:lnTo>
                  <a:pt x="587883" y="189103"/>
                </a:lnTo>
                <a:lnTo>
                  <a:pt x="545680" y="210566"/>
                </a:lnTo>
                <a:lnTo>
                  <a:pt x="504723" y="232918"/>
                </a:lnTo>
                <a:lnTo>
                  <a:pt x="465048" y="256413"/>
                </a:lnTo>
                <a:lnTo>
                  <a:pt x="426707" y="280670"/>
                </a:lnTo>
                <a:lnTo>
                  <a:pt x="389737" y="305943"/>
                </a:lnTo>
                <a:lnTo>
                  <a:pt x="354177" y="331978"/>
                </a:lnTo>
                <a:lnTo>
                  <a:pt x="320065" y="358902"/>
                </a:lnTo>
                <a:lnTo>
                  <a:pt x="287439" y="386715"/>
                </a:lnTo>
                <a:lnTo>
                  <a:pt x="256336" y="415290"/>
                </a:lnTo>
                <a:lnTo>
                  <a:pt x="226822" y="444627"/>
                </a:lnTo>
                <a:lnTo>
                  <a:pt x="198907" y="474599"/>
                </a:lnTo>
                <a:lnTo>
                  <a:pt x="172643" y="505460"/>
                </a:lnTo>
                <a:lnTo>
                  <a:pt x="148081" y="536829"/>
                </a:lnTo>
                <a:lnTo>
                  <a:pt x="125247" y="568960"/>
                </a:lnTo>
                <a:lnTo>
                  <a:pt x="104178" y="601726"/>
                </a:lnTo>
                <a:lnTo>
                  <a:pt x="84937" y="635127"/>
                </a:lnTo>
                <a:lnTo>
                  <a:pt x="67538" y="669036"/>
                </a:lnTo>
                <a:lnTo>
                  <a:pt x="38481" y="738632"/>
                </a:lnTo>
                <a:lnTo>
                  <a:pt x="17310" y="810133"/>
                </a:lnTo>
                <a:lnTo>
                  <a:pt x="4381" y="883412"/>
                </a:lnTo>
                <a:lnTo>
                  <a:pt x="0" y="958342"/>
                </a:lnTo>
                <a:lnTo>
                  <a:pt x="1104" y="995934"/>
                </a:lnTo>
                <a:lnTo>
                  <a:pt x="9804" y="1070102"/>
                </a:lnTo>
                <a:lnTo>
                  <a:pt x="26885" y="1142492"/>
                </a:lnTo>
                <a:lnTo>
                  <a:pt x="52044" y="1213104"/>
                </a:lnTo>
                <a:lnTo>
                  <a:pt x="84937" y="1281544"/>
                </a:lnTo>
                <a:lnTo>
                  <a:pt x="104178" y="1314907"/>
                </a:lnTo>
                <a:lnTo>
                  <a:pt x="125247" y="1347673"/>
                </a:lnTo>
                <a:lnTo>
                  <a:pt x="148081" y="1379791"/>
                </a:lnTo>
                <a:lnTo>
                  <a:pt x="172643" y="1411262"/>
                </a:lnTo>
                <a:lnTo>
                  <a:pt x="198907" y="1442034"/>
                </a:lnTo>
                <a:lnTo>
                  <a:pt x="226822" y="1472095"/>
                </a:lnTo>
                <a:lnTo>
                  <a:pt x="256336" y="1501419"/>
                </a:lnTo>
                <a:lnTo>
                  <a:pt x="287439" y="1529969"/>
                </a:lnTo>
                <a:lnTo>
                  <a:pt x="320065" y="1557731"/>
                </a:lnTo>
                <a:lnTo>
                  <a:pt x="354177" y="1584667"/>
                </a:lnTo>
                <a:lnTo>
                  <a:pt x="389737" y="1610766"/>
                </a:lnTo>
                <a:lnTo>
                  <a:pt x="426707" y="1635988"/>
                </a:lnTo>
                <a:lnTo>
                  <a:pt x="465048" y="1660309"/>
                </a:lnTo>
                <a:lnTo>
                  <a:pt x="504723" y="1683702"/>
                </a:lnTo>
                <a:lnTo>
                  <a:pt x="545680" y="1706143"/>
                </a:lnTo>
                <a:lnTo>
                  <a:pt x="587883" y="1727606"/>
                </a:lnTo>
                <a:lnTo>
                  <a:pt x="631291" y="1748053"/>
                </a:lnTo>
                <a:lnTo>
                  <a:pt x="675868" y="1767484"/>
                </a:lnTo>
                <a:lnTo>
                  <a:pt x="721563" y="1785835"/>
                </a:lnTo>
                <a:lnTo>
                  <a:pt x="768349" y="1803107"/>
                </a:lnTo>
                <a:lnTo>
                  <a:pt x="816229" y="1819275"/>
                </a:lnTo>
                <a:lnTo>
                  <a:pt x="864996" y="1834299"/>
                </a:lnTo>
                <a:lnTo>
                  <a:pt x="914781" y="1848154"/>
                </a:lnTo>
                <a:lnTo>
                  <a:pt x="965581" y="1860816"/>
                </a:lnTo>
                <a:lnTo>
                  <a:pt x="1017143" y="1872259"/>
                </a:lnTo>
                <a:lnTo>
                  <a:pt x="1069594" y="1882444"/>
                </a:lnTo>
                <a:lnTo>
                  <a:pt x="1122807" y="1891372"/>
                </a:lnTo>
                <a:lnTo>
                  <a:pt x="1176782" y="1898992"/>
                </a:lnTo>
                <a:lnTo>
                  <a:pt x="1231519" y="1905292"/>
                </a:lnTo>
                <a:lnTo>
                  <a:pt x="1287018" y="1910232"/>
                </a:lnTo>
                <a:lnTo>
                  <a:pt x="1343025" y="1913801"/>
                </a:lnTo>
                <a:lnTo>
                  <a:pt x="1399666" y="1915960"/>
                </a:lnTo>
                <a:lnTo>
                  <a:pt x="1456816" y="1916684"/>
                </a:lnTo>
                <a:lnTo>
                  <a:pt x="1514094" y="1915960"/>
                </a:lnTo>
                <a:lnTo>
                  <a:pt x="1570735" y="1913801"/>
                </a:lnTo>
                <a:lnTo>
                  <a:pt x="1626743" y="1910232"/>
                </a:lnTo>
                <a:lnTo>
                  <a:pt x="1682241" y="1905292"/>
                </a:lnTo>
                <a:lnTo>
                  <a:pt x="1736978" y="1898992"/>
                </a:lnTo>
                <a:lnTo>
                  <a:pt x="1790953" y="1891372"/>
                </a:lnTo>
                <a:lnTo>
                  <a:pt x="1844166" y="1882444"/>
                </a:lnTo>
                <a:lnTo>
                  <a:pt x="1896618" y="1872259"/>
                </a:lnTo>
                <a:lnTo>
                  <a:pt x="1948180" y="1860816"/>
                </a:lnTo>
                <a:lnTo>
                  <a:pt x="1998980" y="1848154"/>
                </a:lnTo>
                <a:lnTo>
                  <a:pt x="2048764" y="1834299"/>
                </a:lnTo>
                <a:lnTo>
                  <a:pt x="2097532" y="1819275"/>
                </a:lnTo>
                <a:lnTo>
                  <a:pt x="2145410" y="1803107"/>
                </a:lnTo>
                <a:lnTo>
                  <a:pt x="2192147" y="1785835"/>
                </a:lnTo>
                <a:lnTo>
                  <a:pt x="2237866" y="1767484"/>
                </a:lnTo>
                <a:lnTo>
                  <a:pt x="2282444" y="1748053"/>
                </a:lnTo>
                <a:lnTo>
                  <a:pt x="2325878" y="1727606"/>
                </a:lnTo>
                <a:lnTo>
                  <a:pt x="2368041" y="1706143"/>
                </a:lnTo>
                <a:lnTo>
                  <a:pt x="2409063" y="1683702"/>
                </a:lnTo>
                <a:lnTo>
                  <a:pt x="2448687" y="1660309"/>
                </a:lnTo>
                <a:lnTo>
                  <a:pt x="2487041" y="1635988"/>
                </a:lnTo>
                <a:lnTo>
                  <a:pt x="2523997" y="1610766"/>
                </a:lnTo>
                <a:lnTo>
                  <a:pt x="2559558" y="1584667"/>
                </a:lnTo>
                <a:lnTo>
                  <a:pt x="2593721" y="1557731"/>
                </a:lnTo>
                <a:lnTo>
                  <a:pt x="2626360" y="1529969"/>
                </a:lnTo>
                <a:lnTo>
                  <a:pt x="2657475" y="1501419"/>
                </a:lnTo>
                <a:lnTo>
                  <a:pt x="2686939" y="1472095"/>
                </a:lnTo>
                <a:lnTo>
                  <a:pt x="2714879" y="1442034"/>
                </a:lnTo>
                <a:lnTo>
                  <a:pt x="2741168" y="1411262"/>
                </a:lnTo>
                <a:lnTo>
                  <a:pt x="2765679" y="1379791"/>
                </a:lnTo>
                <a:lnTo>
                  <a:pt x="2788538" y="1347673"/>
                </a:lnTo>
                <a:lnTo>
                  <a:pt x="2809621" y="1314907"/>
                </a:lnTo>
                <a:lnTo>
                  <a:pt x="2828797" y="1281544"/>
                </a:lnTo>
                <a:lnTo>
                  <a:pt x="2846197" y="1247597"/>
                </a:lnTo>
                <a:lnTo>
                  <a:pt x="2875280" y="1178052"/>
                </a:lnTo>
                <a:lnTo>
                  <a:pt x="2896488" y="1106551"/>
                </a:lnTo>
                <a:lnTo>
                  <a:pt x="2909316" y="1033272"/>
                </a:lnTo>
                <a:lnTo>
                  <a:pt x="2913760" y="958342"/>
                </a:lnTo>
                <a:lnTo>
                  <a:pt x="2912618" y="920750"/>
                </a:lnTo>
                <a:lnTo>
                  <a:pt x="2903982" y="846582"/>
                </a:lnTo>
                <a:lnTo>
                  <a:pt x="2886836" y="774065"/>
                </a:lnTo>
                <a:lnTo>
                  <a:pt x="2861691" y="703580"/>
                </a:lnTo>
                <a:lnTo>
                  <a:pt x="2828797" y="635127"/>
                </a:lnTo>
                <a:lnTo>
                  <a:pt x="2809621" y="601726"/>
                </a:lnTo>
                <a:lnTo>
                  <a:pt x="2788538" y="568960"/>
                </a:lnTo>
                <a:lnTo>
                  <a:pt x="2765679" y="536829"/>
                </a:lnTo>
                <a:lnTo>
                  <a:pt x="2741168" y="505460"/>
                </a:lnTo>
                <a:lnTo>
                  <a:pt x="2714879" y="474599"/>
                </a:lnTo>
                <a:lnTo>
                  <a:pt x="2686939" y="444627"/>
                </a:lnTo>
                <a:lnTo>
                  <a:pt x="2657475" y="415290"/>
                </a:lnTo>
                <a:lnTo>
                  <a:pt x="2626360" y="386715"/>
                </a:lnTo>
                <a:lnTo>
                  <a:pt x="2593721" y="358902"/>
                </a:lnTo>
                <a:lnTo>
                  <a:pt x="2559558" y="331978"/>
                </a:lnTo>
                <a:lnTo>
                  <a:pt x="2523997" y="305943"/>
                </a:lnTo>
                <a:lnTo>
                  <a:pt x="2487041" y="280670"/>
                </a:lnTo>
                <a:lnTo>
                  <a:pt x="2448687" y="256413"/>
                </a:lnTo>
                <a:lnTo>
                  <a:pt x="2409063" y="232918"/>
                </a:lnTo>
                <a:lnTo>
                  <a:pt x="2368041" y="210566"/>
                </a:lnTo>
                <a:lnTo>
                  <a:pt x="2325878" y="189103"/>
                </a:lnTo>
                <a:lnTo>
                  <a:pt x="2282444" y="168656"/>
                </a:lnTo>
                <a:lnTo>
                  <a:pt x="2237866" y="149225"/>
                </a:lnTo>
                <a:lnTo>
                  <a:pt x="2192147" y="130810"/>
                </a:lnTo>
                <a:lnTo>
                  <a:pt x="2145410" y="113538"/>
                </a:lnTo>
                <a:lnTo>
                  <a:pt x="2097532" y="97409"/>
                </a:lnTo>
                <a:lnTo>
                  <a:pt x="2048764" y="82423"/>
                </a:lnTo>
                <a:lnTo>
                  <a:pt x="1998980" y="68580"/>
                </a:lnTo>
                <a:lnTo>
                  <a:pt x="1948180" y="55880"/>
                </a:lnTo>
                <a:lnTo>
                  <a:pt x="1896618" y="44450"/>
                </a:lnTo>
                <a:lnTo>
                  <a:pt x="1844166" y="34290"/>
                </a:lnTo>
                <a:lnTo>
                  <a:pt x="1790953" y="25273"/>
                </a:lnTo>
                <a:lnTo>
                  <a:pt x="1736978" y="17653"/>
                </a:lnTo>
                <a:lnTo>
                  <a:pt x="1682241" y="11430"/>
                </a:lnTo>
                <a:lnTo>
                  <a:pt x="1626743" y="6477"/>
                </a:lnTo>
                <a:lnTo>
                  <a:pt x="1570735" y="2921"/>
                </a:lnTo>
                <a:lnTo>
                  <a:pt x="1514094" y="762"/>
                </a:lnTo>
                <a:lnTo>
                  <a:pt x="1456816" y="0"/>
                </a:lnTo>
                <a:close/>
              </a:path>
            </a:pathLst>
          </a:custGeom>
          <a:solidFill>
            <a:srgbClr val="EC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89761" y="4979034"/>
            <a:ext cx="1727200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0"/>
              </a:lnSpc>
              <a:spcBef>
                <a:spcPts val="100"/>
              </a:spcBef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sz="23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endParaRPr sz="2300">
              <a:latin typeface="Arial"/>
              <a:cs typeface="Arial"/>
            </a:endParaRPr>
          </a:p>
          <a:p>
            <a:pPr marL="594360">
              <a:lnSpc>
                <a:spcPts val="2630"/>
              </a:lnSpc>
              <a:tabLst>
                <a:tab pos="1111885" algn="l"/>
              </a:tabLst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up	time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5323" y="3349752"/>
            <a:ext cx="669290" cy="713105"/>
          </a:xfrm>
          <a:custGeom>
            <a:avLst/>
            <a:gdLst/>
            <a:ahLst/>
            <a:cxnLst/>
            <a:rect l="l" t="t" r="r" b="b"/>
            <a:pathLst>
              <a:path w="669289" h="713104">
                <a:moveTo>
                  <a:pt x="337185" y="0"/>
                </a:moveTo>
                <a:lnTo>
                  <a:pt x="336423" y="142494"/>
                </a:lnTo>
                <a:lnTo>
                  <a:pt x="2539" y="140588"/>
                </a:lnTo>
                <a:lnTo>
                  <a:pt x="0" y="568325"/>
                </a:lnTo>
                <a:lnTo>
                  <a:pt x="333755" y="570230"/>
                </a:lnTo>
                <a:lnTo>
                  <a:pt x="332993" y="712851"/>
                </a:lnTo>
                <a:lnTo>
                  <a:pt x="668909" y="358394"/>
                </a:lnTo>
                <a:lnTo>
                  <a:pt x="337185" y="0"/>
                </a:lnTo>
                <a:close/>
              </a:path>
            </a:pathLst>
          </a:custGeom>
          <a:solidFill>
            <a:srgbClr val="AB60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0203" y="2316479"/>
            <a:ext cx="3836035" cy="2810510"/>
          </a:xfrm>
          <a:custGeom>
            <a:avLst/>
            <a:gdLst/>
            <a:ahLst/>
            <a:cxnLst/>
            <a:rect l="l" t="t" r="r" b="b"/>
            <a:pathLst>
              <a:path w="3836034" h="2810510">
                <a:moveTo>
                  <a:pt x="1917827" y="0"/>
                </a:moveTo>
                <a:lnTo>
                  <a:pt x="1862327" y="635"/>
                </a:lnTo>
                <a:lnTo>
                  <a:pt x="1807210" y="2286"/>
                </a:lnTo>
                <a:lnTo>
                  <a:pt x="1752346" y="5207"/>
                </a:lnTo>
                <a:lnTo>
                  <a:pt x="1698117" y="9144"/>
                </a:lnTo>
                <a:lnTo>
                  <a:pt x="1644269" y="14224"/>
                </a:lnTo>
                <a:lnTo>
                  <a:pt x="1590802" y="20320"/>
                </a:lnTo>
                <a:lnTo>
                  <a:pt x="1537970" y="27559"/>
                </a:lnTo>
                <a:lnTo>
                  <a:pt x="1485519" y="35814"/>
                </a:lnTo>
                <a:lnTo>
                  <a:pt x="1433703" y="45212"/>
                </a:lnTo>
                <a:lnTo>
                  <a:pt x="1382522" y="55499"/>
                </a:lnTo>
                <a:lnTo>
                  <a:pt x="1331722" y="66802"/>
                </a:lnTo>
                <a:lnTo>
                  <a:pt x="1281684" y="79121"/>
                </a:lnTo>
                <a:lnTo>
                  <a:pt x="1232281" y="92456"/>
                </a:lnTo>
                <a:lnTo>
                  <a:pt x="1183386" y="106680"/>
                </a:lnTo>
                <a:lnTo>
                  <a:pt x="1135253" y="121920"/>
                </a:lnTo>
                <a:lnTo>
                  <a:pt x="1087882" y="138049"/>
                </a:lnTo>
                <a:lnTo>
                  <a:pt x="1041146" y="155067"/>
                </a:lnTo>
                <a:lnTo>
                  <a:pt x="995172" y="172974"/>
                </a:lnTo>
                <a:lnTo>
                  <a:pt x="949833" y="191897"/>
                </a:lnTo>
                <a:lnTo>
                  <a:pt x="905383" y="211582"/>
                </a:lnTo>
                <a:lnTo>
                  <a:pt x="861695" y="232029"/>
                </a:lnTo>
                <a:lnTo>
                  <a:pt x="818896" y="253365"/>
                </a:lnTo>
                <a:lnTo>
                  <a:pt x="776859" y="275590"/>
                </a:lnTo>
                <a:lnTo>
                  <a:pt x="735711" y="298577"/>
                </a:lnTo>
                <a:lnTo>
                  <a:pt x="695451" y="322325"/>
                </a:lnTo>
                <a:lnTo>
                  <a:pt x="656082" y="346964"/>
                </a:lnTo>
                <a:lnTo>
                  <a:pt x="617601" y="372237"/>
                </a:lnTo>
                <a:lnTo>
                  <a:pt x="580136" y="398272"/>
                </a:lnTo>
                <a:lnTo>
                  <a:pt x="543560" y="425069"/>
                </a:lnTo>
                <a:lnTo>
                  <a:pt x="508000" y="452500"/>
                </a:lnTo>
                <a:lnTo>
                  <a:pt x="473456" y="480695"/>
                </a:lnTo>
                <a:lnTo>
                  <a:pt x="440055" y="509524"/>
                </a:lnTo>
                <a:lnTo>
                  <a:pt x="407543" y="538988"/>
                </a:lnTo>
                <a:lnTo>
                  <a:pt x="376174" y="569087"/>
                </a:lnTo>
                <a:lnTo>
                  <a:pt x="345948" y="599948"/>
                </a:lnTo>
                <a:lnTo>
                  <a:pt x="316738" y="631317"/>
                </a:lnTo>
                <a:lnTo>
                  <a:pt x="288671" y="663321"/>
                </a:lnTo>
                <a:lnTo>
                  <a:pt x="261874" y="695960"/>
                </a:lnTo>
                <a:lnTo>
                  <a:pt x="236093" y="728980"/>
                </a:lnTo>
                <a:lnTo>
                  <a:pt x="211709" y="762762"/>
                </a:lnTo>
                <a:lnTo>
                  <a:pt x="188468" y="796925"/>
                </a:lnTo>
                <a:lnTo>
                  <a:pt x="166370" y="831723"/>
                </a:lnTo>
                <a:lnTo>
                  <a:pt x="145669" y="867029"/>
                </a:lnTo>
                <a:lnTo>
                  <a:pt x="126237" y="902716"/>
                </a:lnTo>
                <a:lnTo>
                  <a:pt x="108076" y="939038"/>
                </a:lnTo>
                <a:lnTo>
                  <a:pt x="91186" y="975614"/>
                </a:lnTo>
                <a:lnTo>
                  <a:pt x="75692" y="1012825"/>
                </a:lnTo>
                <a:lnTo>
                  <a:pt x="61595" y="1050290"/>
                </a:lnTo>
                <a:lnTo>
                  <a:pt x="48895" y="1088263"/>
                </a:lnTo>
                <a:lnTo>
                  <a:pt x="37592" y="1126617"/>
                </a:lnTo>
                <a:lnTo>
                  <a:pt x="27812" y="1165479"/>
                </a:lnTo>
                <a:lnTo>
                  <a:pt x="19431" y="1204468"/>
                </a:lnTo>
                <a:lnTo>
                  <a:pt x="12446" y="1243965"/>
                </a:lnTo>
                <a:lnTo>
                  <a:pt x="6985" y="1283843"/>
                </a:lnTo>
                <a:lnTo>
                  <a:pt x="3175" y="1323848"/>
                </a:lnTo>
                <a:lnTo>
                  <a:pt x="762" y="1364361"/>
                </a:lnTo>
                <a:lnTo>
                  <a:pt x="0" y="1405001"/>
                </a:lnTo>
                <a:lnTo>
                  <a:pt x="762" y="1445641"/>
                </a:lnTo>
                <a:lnTo>
                  <a:pt x="3175" y="1486154"/>
                </a:lnTo>
                <a:lnTo>
                  <a:pt x="6985" y="1526159"/>
                </a:lnTo>
                <a:lnTo>
                  <a:pt x="12446" y="1566037"/>
                </a:lnTo>
                <a:lnTo>
                  <a:pt x="19431" y="1605407"/>
                </a:lnTo>
                <a:lnTo>
                  <a:pt x="27812" y="1644523"/>
                </a:lnTo>
                <a:lnTo>
                  <a:pt x="37592" y="1683385"/>
                </a:lnTo>
                <a:lnTo>
                  <a:pt x="48895" y="1721739"/>
                </a:lnTo>
                <a:lnTo>
                  <a:pt x="61595" y="1759712"/>
                </a:lnTo>
                <a:lnTo>
                  <a:pt x="75692" y="1797177"/>
                </a:lnTo>
                <a:lnTo>
                  <a:pt x="91186" y="1834388"/>
                </a:lnTo>
                <a:lnTo>
                  <a:pt x="108076" y="1870964"/>
                </a:lnTo>
                <a:lnTo>
                  <a:pt x="126237" y="1907286"/>
                </a:lnTo>
                <a:lnTo>
                  <a:pt x="145669" y="1942973"/>
                </a:lnTo>
                <a:lnTo>
                  <a:pt x="166370" y="1978279"/>
                </a:lnTo>
                <a:lnTo>
                  <a:pt x="188468" y="2013077"/>
                </a:lnTo>
                <a:lnTo>
                  <a:pt x="211709" y="2047240"/>
                </a:lnTo>
                <a:lnTo>
                  <a:pt x="236093" y="2080895"/>
                </a:lnTo>
                <a:lnTo>
                  <a:pt x="261874" y="2114042"/>
                </a:lnTo>
                <a:lnTo>
                  <a:pt x="288671" y="2146681"/>
                </a:lnTo>
                <a:lnTo>
                  <a:pt x="316738" y="2178685"/>
                </a:lnTo>
                <a:lnTo>
                  <a:pt x="345948" y="2210054"/>
                </a:lnTo>
                <a:lnTo>
                  <a:pt x="376174" y="2240915"/>
                </a:lnTo>
                <a:lnTo>
                  <a:pt x="407543" y="2271014"/>
                </a:lnTo>
                <a:lnTo>
                  <a:pt x="440055" y="2300478"/>
                </a:lnTo>
                <a:lnTo>
                  <a:pt x="473456" y="2329307"/>
                </a:lnTo>
                <a:lnTo>
                  <a:pt x="508000" y="2357501"/>
                </a:lnTo>
                <a:lnTo>
                  <a:pt x="543560" y="2384933"/>
                </a:lnTo>
                <a:lnTo>
                  <a:pt x="580136" y="2411730"/>
                </a:lnTo>
                <a:lnTo>
                  <a:pt x="617601" y="2437765"/>
                </a:lnTo>
                <a:lnTo>
                  <a:pt x="656082" y="2463038"/>
                </a:lnTo>
                <a:lnTo>
                  <a:pt x="695451" y="2487676"/>
                </a:lnTo>
                <a:lnTo>
                  <a:pt x="735711" y="2511425"/>
                </a:lnTo>
                <a:lnTo>
                  <a:pt x="776859" y="2534412"/>
                </a:lnTo>
                <a:lnTo>
                  <a:pt x="818896" y="2556637"/>
                </a:lnTo>
                <a:lnTo>
                  <a:pt x="861695" y="2577973"/>
                </a:lnTo>
                <a:lnTo>
                  <a:pt x="905383" y="2598420"/>
                </a:lnTo>
                <a:lnTo>
                  <a:pt x="949833" y="2618105"/>
                </a:lnTo>
                <a:lnTo>
                  <a:pt x="995172" y="2637028"/>
                </a:lnTo>
                <a:lnTo>
                  <a:pt x="1041146" y="2654935"/>
                </a:lnTo>
                <a:lnTo>
                  <a:pt x="1087882" y="2671953"/>
                </a:lnTo>
                <a:lnTo>
                  <a:pt x="1135253" y="2688082"/>
                </a:lnTo>
                <a:lnTo>
                  <a:pt x="1183386" y="2703322"/>
                </a:lnTo>
                <a:lnTo>
                  <a:pt x="1232281" y="2717546"/>
                </a:lnTo>
                <a:lnTo>
                  <a:pt x="1281684" y="2730881"/>
                </a:lnTo>
                <a:lnTo>
                  <a:pt x="1331722" y="2743200"/>
                </a:lnTo>
                <a:lnTo>
                  <a:pt x="1382522" y="2754503"/>
                </a:lnTo>
                <a:lnTo>
                  <a:pt x="1433703" y="2764790"/>
                </a:lnTo>
                <a:lnTo>
                  <a:pt x="1485519" y="2774188"/>
                </a:lnTo>
                <a:lnTo>
                  <a:pt x="1537970" y="2782443"/>
                </a:lnTo>
                <a:lnTo>
                  <a:pt x="1590802" y="2789682"/>
                </a:lnTo>
                <a:lnTo>
                  <a:pt x="1644269" y="2795778"/>
                </a:lnTo>
                <a:lnTo>
                  <a:pt x="1698117" y="2800858"/>
                </a:lnTo>
                <a:lnTo>
                  <a:pt x="1752346" y="2804795"/>
                </a:lnTo>
                <a:lnTo>
                  <a:pt x="1807210" y="2807716"/>
                </a:lnTo>
                <a:lnTo>
                  <a:pt x="1862327" y="2809367"/>
                </a:lnTo>
                <a:lnTo>
                  <a:pt x="1917827" y="2810002"/>
                </a:lnTo>
                <a:lnTo>
                  <a:pt x="1973452" y="2809367"/>
                </a:lnTo>
                <a:lnTo>
                  <a:pt x="2028571" y="2807716"/>
                </a:lnTo>
                <a:lnTo>
                  <a:pt x="2083435" y="2804795"/>
                </a:lnTo>
                <a:lnTo>
                  <a:pt x="2137664" y="2800858"/>
                </a:lnTo>
                <a:lnTo>
                  <a:pt x="2191512" y="2795778"/>
                </a:lnTo>
                <a:lnTo>
                  <a:pt x="2244979" y="2789682"/>
                </a:lnTo>
                <a:lnTo>
                  <a:pt x="2297811" y="2782443"/>
                </a:lnTo>
                <a:lnTo>
                  <a:pt x="2350262" y="2774188"/>
                </a:lnTo>
                <a:lnTo>
                  <a:pt x="2402078" y="2764790"/>
                </a:lnTo>
                <a:lnTo>
                  <a:pt x="2453259" y="2754503"/>
                </a:lnTo>
                <a:lnTo>
                  <a:pt x="2504059" y="2743200"/>
                </a:lnTo>
                <a:lnTo>
                  <a:pt x="2554097" y="2730881"/>
                </a:lnTo>
                <a:lnTo>
                  <a:pt x="2603500" y="2717546"/>
                </a:lnTo>
                <a:lnTo>
                  <a:pt x="2652395" y="2703322"/>
                </a:lnTo>
                <a:lnTo>
                  <a:pt x="2700528" y="2688082"/>
                </a:lnTo>
                <a:lnTo>
                  <a:pt x="2747899" y="2671953"/>
                </a:lnTo>
                <a:lnTo>
                  <a:pt x="2794635" y="2654935"/>
                </a:lnTo>
                <a:lnTo>
                  <a:pt x="2840609" y="2637028"/>
                </a:lnTo>
                <a:lnTo>
                  <a:pt x="2885948" y="2618105"/>
                </a:lnTo>
                <a:lnTo>
                  <a:pt x="2930398" y="2598420"/>
                </a:lnTo>
                <a:lnTo>
                  <a:pt x="2974086" y="2577973"/>
                </a:lnTo>
                <a:lnTo>
                  <a:pt x="3016885" y="2556637"/>
                </a:lnTo>
                <a:lnTo>
                  <a:pt x="3058922" y="2534412"/>
                </a:lnTo>
                <a:lnTo>
                  <a:pt x="3100070" y="2511425"/>
                </a:lnTo>
                <a:lnTo>
                  <a:pt x="3140329" y="2487676"/>
                </a:lnTo>
                <a:lnTo>
                  <a:pt x="3179699" y="2463038"/>
                </a:lnTo>
                <a:lnTo>
                  <a:pt x="3218179" y="2437765"/>
                </a:lnTo>
                <a:lnTo>
                  <a:pt x="3255645" y="2411730"/>
                </a:lnTo>
                <a:lnTo>
                  <a:pt x="3292221" y="2384933"/>
                </a:lnTo>
                <a:lnTo>
                  <a:pt x="3327780" y="2357501"/>
                </a:lnTo>
                <a:lnTo>
                  <a:pt x="3362325" y="2329307"/>
                </a:lnTo>
                <a:lnTo>
                  <a:pt x="3395726" y="2300478"/>
                </a:lnTo>
                <a:lnTo>
                  <a:pt x="3428238" y="2271014"/>
                </a:lnTo>
                <a:lnTo>
                  <a:pt x="3459606" y="2240915"/>
                </a:lnTo>
                <a:lnTo>
                  <a:pt x="3489832" y="2210054"/>
                </a:lnTo>
                <a:lnTo>
                  <a:pt x="3519043" y="2178685"/>
                </a:lnTo>
                <a:lnTo>
                  <a:pt x="3547110" y="2146681"/>
                </a:lnTo>
                <a:lnTo>
                  <a:pt x="3573906" y="2114042"/>
                </a:lnTo>
                <a:lnTo>
                  <a:pt x="3599688" y="2080895"/>
                </a:lnTo>
                <a:lnTo>
                  <a:pt x="3624072" y="2047240"/>
                </a:lnTo>
                <a:lnTo>
                  <a:pt x="3647313" y="2013077"/>
                </a:lnTo>
                <a:lnTo>
                  <a:pt x="3669411" y="1978279"/>
                </a:lnTo>
                <a:lnTo>
                  <a:pt x="3690112" y="1942973"/>
                </a:lnTo>
                <a:lnTo>
                  <a:pt x="3709543" y="1907286"/>
                </a:lnTo>
                <a:lnTo>
                  <a:pt x="3727704" y="1870964"/>
                </a:lnTo>
                <a:lnTo>
                  <a:pt x="3744595" y="1834388"/>
                </a:lnTo>
                <a:lnTo>
                  <a:pt x="3760089" y="1797177"/>
                </a:lnTo>
                <a:lnTo>
                  <a:pt x="3774186" y="1759712"/>
                </a:lnTo>
                <a:lnTo>
                  <a:pt x="3786886" y="1721739"/>
                </a:lnTo>
                <a:lnTo>
                  <a:pt x="3798189" y="1683385"/>
                </a:lnTo>
                <a:lnTo>
                  <a:pt x="3807968" y="1644523"/>
                </a:lnTo>
                <a:lnTo>
                  <a:pt x="3816350" y="1605407"/>
                </a:lnTo>
                <a:lnTo>
                  <a:pt x="3823335" y="1566037"/>
                </a:lnTo>
                <a:lnTo>
                  <a:pt x="3828796" y="1526159"/>
                </a:lnTo>
                <a:lnTo>
                  <a:pt x="3832605" y="1486154"/>
                </a:lnTo>
                <a:lnTo>
                  <a:pt x="3835019" y="1445641"/>
                </a:lnTo>
                <a:lnTo>
                  <a:pt x="3835780" y="1405001"/>
                </a:lnTo>
                <a:lnTo>
                  <a:pt x="3835019" y="1364361"/>
                </a:lnTo>
                <a:lnTo>
                  <a:pt x="3832605" y="1323848"/>
                </a:lnTo>
                <a:lnTo>
                  <a:pt x="3828796" y="1283843"/>
                </a:lnTo>
                <a:lnTo>
                  <a:pt x="3823335" y="1243965"/>
                </a:lnTo>
                <a:lnTo>
                  <a:pt x="3816350" y="1204468"/>
                </a:lnTo>
                <a:lnTo>
                  <a:pt x="3807968" y="1165479"/>
                </a:lnTo>
                <a:lnTo>
                  <a:pt x="3798189" y="1126617"/>
                </a:lnTo>
                <a:lnTo>
                  <a:pt x="3786886" y="1088263"/>
                </a:lnTo>
                <a:lnTo>
                  <a:pt x="3774186" y="1050290"/>
                </a:lnTo>
                <a:lnTo>
                  <a:pt x="3760089" y="1012825"/>
                </a:lnTo>
                <a:lnTo>
                  <a:pt x="3744595" y="975614"/>
                </a:lnTo>
                <a:lnTo>
                  <a:pt x="3727704" y="939038"/>
                </a:lnTo>
                <a:lnTo>
                  <a:pt x="3709543" y="902716"/>
                </a:lnTo>
                <a:lnTo>
                  <a:pt x="3690112" y="867029"/>
                </a:lnTo>
                <a:lnTo>
                  <a:pt x="3669411" y="831723"/>
                </a:lnTo>
                <a:lnTo>
                  <a:pt x="3647313" y="796925"/>
                </a:lnTo>
                <a:lnTo>
                  <a:pt x="3624072" y="762762"/>
                </a:lnTo>
                <a:lnTo>
                  <a:pt x="3599688" y="728980"/>
                </a:lnTo>
                <a:lnTo>
                  <a:pt x="3573906" y="695960"/>
                </a:lnTo>
                <a:lnTo>
                  <a:pt x="3547110" y="663321"/>
                </a:lnTo>
                <a:lnTo>
                  <a:pt x="3519043" y="631317"/>
                </a:lnTo>
                <a:lnTo>
                  <a:pt x="3489832" y="599948"/>
                </a:lnTo>
                <a:lnTo>
                  <a:pt x="3459606" y="569087"/>
                </a:lnTo>
                <a:lnTo>
                  <a:pt x="3428238" y="538988"/>
                </a:lnTo>
                <a:lnTo>
                  <a:pt x="3395726" y="509524"/>
                </a:lnTo>
                <a:lnTo>
                  <a:pt x="3362325" y="480695"/>
                </a:lnTo>
                <a:lnTo>
                  <a:pt x="3327780" y="452500"/>
                </a:lnTo>
                <a:lnTo>
                  <a:pt x="3292221" y="425069"/>
                </a:lnTo>
                <a:lnTo>
                  <a:pt x="3255645" y="398272"/>
                </a:lnTo>
                <a:lnTo>
                  <a:pt x="3218179" y="372237"/>
                </a:lnTo>
                <a:lnTo>
                  <a:pt x="3179699" y="346964"/>
                </a:lnTo>
                <a:lnTo>
                  <a:pt x="3140329" y="322325"/>
                </a:lnTo>
                <a:lnTo>
                  <a:pt x="3100070" y="298577"/>
                </a:lnTo>
                <a:lnTo>
                  <a:pt x="3058922" y="275590"/>
                </a:lnTo>
                <a:lnTo>
                  <a:pt x="3016885" y="253365"/>
                </a:lnTo>
                <a:lnTo>
                  <a:pt x="2974086" y="232029"/>
                </a:lnTo>
                <a:lnTo>
                  <a:pt x="2930398" y="211582"/>
                </a:lnTo>
                <a:lnTo>
                  <a:pt x="2885948" y="191897"/>
                </a:lnTo>
                <a:lnTo>
                  <a:pt x="2840609" y="172974"/>
                </a:lnTo>
                <a:lnTo>
                  <a:pt x="2794635" y="155067"/>
                </a:lnTo>
                <a:lnTo>
                  <a:pt x="2747899" y="138049"/>
                </a:lnTo>
                <a:lnTo>
                  <a:pt x="2700528" y="121920"/>
                </a:lnTo>
                <a:lnTo>
                  <a:pt x="2652395" y="106680"/>
                </a:lnTo>
                <a:lnTo>
                  <a:pt x="2603500" y="92456"/>
                </a:lnTo>
                <a:lnTo>
                  <a:pt x="2554097" y="79121"/>
                </a:lnTo>
                <a:lnTo>
                  <a:pt x="2504059" y="66802"/>
                </a:lnTo>
                <a:lnTo>
                  <a:pt x="2453259" y="55499"/>
                </a:lnTo>
                <a:lnTo>
                  <a:pt x="2402078" y="45212"/>
                </a:lnTo>
                <a:lnTo>
                  <a:pt x="2350262" y="35814"/>
                </a:lnTo>
                <a:lnTo>
                  <a:pt x="2297811" y="27559"/>
                </a:lnTo>
                <a:lnTo>
                  <a:pt x="2244979" y="20320"/>
                </a:lnTo>
                <a:lnTo>
                  <a:pt x="2191512" y="14224"/>
                </a:lnTo>
                <a:lnTo>
                  <a:pt x="2137664" y="9144"/>
                </a:lnTo>
                <a:lnTo>
                  <a:pt x="2083435" y="5207"/>
                </a:lnTo>
                <a:lnTo>
                  <a:pt x="2028571" y="2286"/>
                </a:lnTo>
                <a:lnTo>
                  <a:pt x="1973452" y="635"/>
                </a:lnTo>
                <a:lnTo>
                  <a:pt x="1917827" y="0"/>
                </a:lnTo>
                <a:close/>
              </a:path>
            </a:pathLst>
          </a:custGeom>
          <a:solidFill>
            <a:srgbClr val="0E8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05780" y="3046222"/>
            <a:ext cx="2911475" cy="11925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77165" marR="5080" indent="-165100">
              <a:lnSpc>
                <a:spcPts val="4390"/>
              </a:lnSpc>
              <a:spcBef>
                <a:spcPts val="580"/>
              </a:spcBef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6670"/>
            <a:ext cx="8531225" cy="4843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-30" dirty="0">
                <a:solidFill>
                  <a:srgbClr val="6600CC"/>
                </a:solidFill>
                <a:latin typeface="Calibri"/>
                <a:cs typeface="Calibri"/>
              </a:rPr>
              <a:t>Texmaco </a:t>
            </a:r>
            <a:r>
              <a:rPr sz="2000" b="1" spc="-10" dirty="0">
                <a:solidFill>
                  <a:srgbClr val="6600CC"/>
                </a:solidFill>
                <a:latin typeface="Calibri"/>
                <a:cs typeface="Calibri"/>
              </a:rPr>
              <a:t>Defence </a:t>
            </a:r>
            <a:r>
              <a:rPr sz="2000" b="1" spc="-15" dirty="0">
                <a:solidFill>
                  <a:srgbClr val="6600CC"/>
                </a:solidFill>
                <a:latin typeface="Calibri"/>
                <a:cs typeface="Calibri"/>
              </a:rPr>
              <a:t>Systems 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Pvt. </a:t>
            </a:r>
            <a:r>
              <a:rPr sz="2000" b="1" spc="-20" dirty="0">
                <a:solidFill>
                  <a:srgbClr val="6600CC"/>
                </a:solidFill>
                <a:latin typeface="Calibri"/>
                <a:cs typeface="Calibri"/>
              </a:rPr>
              <a:t>Ltd.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(TDSPL) </a:t>
            </a:r>
            <a:r>
              <a:rPr sz="2000" b="1" spc="-10" dirty="0">
                <a:solidFill>
                  <a:srgbClr val="6600CC"/>
                </a:solidFill>
                <a:latin typeface="Calibri"/>
                <a:cs typeface="Calibri"/>
              </a:rPr>
              <a:t>incorporated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 as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subsidiary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000" b="1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6600CC"/>
                </a:solidFill>
                <a:latin typeface="Calibri"/>
                <a:cs typeface="Calibri"/>
              </a:rPr>
              <a:t>Texmaco 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Rail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&amp; Engineering </a:t>
            </a:r>
            <a:r>
              <a:rPr sz="2000" b="1" spc="-15" dirty="0">
                <a:solidFill>
                  <a:srgbClr val="6600CC"/>
                </a:solidFill>
                <a:latin typeface="Calibri"/>
                <a:cs typeface="Calibri"/>
              </a:rPr>
              <a:t>Ltd. 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(TREL) </a:t>
            </a:r>
            <a:r>
              <a:rPr sz="2000" b="1" spc="-15" dirty="0">
                <a:solidFill>
                  <a:srgbClr val="6600CC"/>
                </a:solidFill>
                <a:latin typeface="Calibri"/>
                <a:cs typeface="Calibri"/>
              </a:rPr>
              <a:t>for getting into </a:t>
            </a:r>
            <a:r>
              <a:rPr sz="2000" b="1" spc="-10" dirty="0">
                <a:solidFill>
                  <a:srgbClr val="6600CC"/>
                </a:solidFill>
                <a:latin typeface="Calibri"/>
                <a:cs typeface="Calibri"/>
              </a:rPr>
              <a:t>Defence Production 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under</a:t>
            </a:r>
            <a:r>
              <a:rPr sz="2000" b="1" spc="-20" dirty="0">
                <a:solidFill>
                  <a:srgbClr val="6600CC"/>
                </a:solidFill>
                <a:latin typeface="Calibri"/>
                <a:cs typeface="Calibri"/>
              </a:rPr>
              <a:t> ‘Make-in-India’.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7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Creation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Defence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Manufacturing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Hub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National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International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requirements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– Exports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apropos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DPP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Guidelines.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Licenses</a:t>
            </a:r>
            <a:r>
              <a:rPr sz="2000" b="1" spc="-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obtained</a:t>
            </a:r>
            <a:r>
              <a:rPr sz="2000" b="1" spc="-15" dirty="0">
                <a:solidFill>
                  <a:srgbClr val="6600CC"/>
                </a:solidFill>
                <a:latin typeface="Calibri"/>
                <a:cs typeface="Calibri"/>
              </a:rPr>
              <a:t> for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 :-</a:t>
            </a:r>
            <a:endParaRPr sz="2000">
              <a:latin typeface="Calibri"/>
              <a:cs typeface="Calibri"/>
            </a:endParaRPr>
          </a:p>
          <a:p>
            <a:pPr marL="698500" lvl="1" indent="-285750">
              <a:lnSpc>
                <a:spcPct val="100000"/>
              </a:lnSpc>
              <a:spcBef>
                <a:spcPts val="480"/>
              </a:spcBef>
              <a:buAutoNum type="romanLcParenR"/>
              <a:tabLst>
                <a:tab pos="698500" algn="l"/>
                <a:tab pos="699135" algn="l"/>
              </a:tabLst>
            </a:pP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Manufacturing</a:t>
            </a:r>
            <a:r>
              <a:rPr sz="2000" b="1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 Empty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Shells</a:t>
            </a:r>
            <a:r>
              <a:rPr sz="2000" b="1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000" b="1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Ammunition</a:t>
            </a:r>
            <a:endParaRPr sz="2000">
              <a:latin typeface="Calibri"/>
              <a:cs typeface="Calibri"/>
            </a:endParaRPr>
          </a:p>
          <a:p>
            <a:pPr marL="698500" lvl="1" indent="-285750">
              <a:lnSpc>
                <a:spcPct val="100000"/>
              </a:lnSpc>
              <a:spcBef>
                <a:spcPts val="480"/>
              </a:spcBef>
              <a:buAutoNum type="romanLcParenR"/>
              <a:tabLst>
                <a:tab pos="699135" algn="l"/>
              </a:tabLst>
            </a:pP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Manufacturing</a:t>
            </a:r>
            <a:r>
              <a:rPr sz="2000" b="1" spc="-3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000" b="1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Guns</a:t>
            </a:r>
            <a:endParaRPr sz="2000">
              <a:latin typeface="Calibri"/>
              <a:cs typeface="Calibri"/>
            </a:endParaRPr>
          </a:p>
          <a:p>
            <a:pPr marL="698500" lvl="1" indent="-285750">
              <a:lnSpc>
                <a:spcPct val="100000"/>
              </a:lnSpc>
              <a:spcBef>
                <a:spcPts val="480"/>
              </a:spcBef>
              <a:buAutoNum type="romanLcParenR"/>
              <a:tabLst>
                <a:tab pos="699135" algn="l"/>
              </a:tabLst>
            </a:pP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Manufacturing</a:t>
            </a:r>
            <a:r>
              <a:rPr sz="2000" b="1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000" b="1" spc="-5" dirty="0">
                <a:solidFill>
                  <a:srgbClr val="6600CC"/>
                </a:solidFill>
                <a:latin typeface="Calibri"/>
                <a:cs typeface="Calibri"/>
              </a:rPr>
              <a:t> Armored</a:t>
            </a:r>
            <a:r>
              <a:rPr sz="2000" b="1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600CC"/>
                </a:solidFill>
                <a:latin typeface="Calibri"/>
                <a:cs typeface="Calibri"/>
              </a:rPr>
              <a:t>Vehicles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6600CC"/>
              </a:buClr>
              <a:buFont typeface="Calibri"/>
              <a:buAutoNum type="romanLcParenR"/>
            </a:pPr>
            <a:endParaRPr sz="275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Necessary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Infrastructure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is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place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obtaining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licenses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additional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products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Govt.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India.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03149"/>
            <a:ext cx="6818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4355" algn="l"/>
                <a:tab pos="3493770" algn="l"/>
                <a:tab pos="5180965" algn="l"/>
                <a:tab pos="6091555" algn="l"/>
              </a:tabLst>
            </a:pPr>
            <a:r>
              <a:rPr u="none" spc="-245" dirty="0"/>
              <a:t>T</a:t>
            </a:r>
            <a:r>
              <a:rPr u="none" spc="-125" dirty="0"/>
              <a:t>E</a:t>
            </a:r>
            <a:r>
              <a:rPr u="none" spc="-60" dirty="0"/>
              <a:t>X</a:t>
            </a:r>
            <a:r>
              <a:rPr u="none" spc="-340" dirty="0"/>
              <a:t>MAC</a:t>
            </a:r>
            <a:r>
              <a:rPr u="none" spc="-330" dirty="0"/>
              <a:t>O</a:t>
            </a:r>
            <a:r>
              <a:rPr u="none" dirty="0"/>
              <a:t>	</a:t>
            </a:r>
            <a:r>
              <a:rPr u="none" spc="-325" dirty="0"/>
              <a:t>D</a:t>
            </a:r>
            <a:r>
              <a:rPr u="none" spc="-125" dirty="0"/>
              <a:t>E</a:t>
            </a:r>
            <a:r>
              <a:rPr u="none" spc="-240" dirty="0"/>
              <a:t>FENC</a:t>
            </a:r>
            <a:r>
              <a:rPr u="none" spc="-229" dirty="0"/>
              <a:t>E</a:t>
            </a:r>
            <a:r>
              <a:rPr u="none" dirty="0"/>
              <a:t>	</a:t>
            </a:r>
            <a:r>
              <a:rPr u="none" spc="-105" dirty="0"/>
              <a:t>S</a:t>
            </a:r>
            <a:r>
              <a:rPr u="none" spc="-130" dirty="0"/>
              <a:t>Y</a:t>
            </a:r>
            <a:r>
              <a:rPr u="none" spc="-120" dirty="0"/>
              <a:t>S</a:t>
            </a:r>
            <a:r>
              <a:rPr u="none" spc="-125" dirty="0"/>
              <a:t>T</a:t>
            </a:r>
            <a:r>
              <a:rPr u="none" spc="-245" dirty="0"/>
              <a:t>EMS</a:t>
            </a:r>
            <a:r>
              <a:rPr u="none" dirty="0"/>
              <a:t>	</a:t>
            </a:r>
            <a:r>
              <a:rPr u="none" spc="-50" dirty="0"/>
              <a:t>P</a:t>
            </a:r>
            <a:r>
              <a:rPr u="none" spc="-280" dirty="0"/>
              <a:t>V</a:t>
            </a:r>
            <a:r>
              <a:rPr u="none" spc="-240" dirty="0"/>
              <a:t>T</a:t>
            </a:r>
            <a:r>
              <a:rPr u="none" spc="45" dirty="0"/>
              <a:t>.</a:t>
            </a:r>
            <a:r>
              <a:rPr u="none" dirty="0"/>
              <a:t>	</a:t>
            </a:r>
            <a:r>
              <a:rPr u="none" spc="-330" dirty="0"/>
              <a:t>L</a:t>
            </a:r>
            <a:r>
              <a:rPr u="none" spc="-245" dirty="0"/>
              <a:t>T</a:t>
            </a:r>
            <a:r>
              <a:rPr u="none" spc="-325" dirty="0"/>
              <a:t>D</a:t>
            </a:r>
            <a:r>
              <a:rPr u="none" spc="45"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215" y="3860291"/>
            <a:ext cx="2708147" cy="16611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71927"/>
            <a:ext cx="6205220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959485" indent="-46355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75615" algn="l"/>
                <a:tab pos="476250" algn="l"/>
              </a:tabLst>
            </a:pP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JSC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“Research</a:t>
            </a:r>
            <a:r>
              <a:rPr sz="1800" b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and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Production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Corporation </a:t>
            </a:r>
            <a:r>
              <a:rPr sz="1800" b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Uralvagonzavod”</a:t>
            </a:r>
            <a:r>
              <a:rPr sz="1800" b="1" u="heavy" spc="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(UVZ):</a:t>
            </a:r>
            <a:endParaRPr sz="1800">
              <a:latin typeface="Arial"/>
              <a:cs typeface="Arial"/>
            </a:endParaRPr>
          </a:p>
          <a:p>
            <a:pPr marL="475615" marR="5080">
              <a:lnSpc>
                <a:spcPct val="100000"/>
              </a:lnSpc>
              <a:tabLst>
                <a:tab pos="1809114" algn="l"/>
                <a:tab pos="2761615" algn="l"/>
                <a:tab pos="3688715" algn="l"/>
                <a:tab pos="4531360" algn="l"/>
              </a:tabLst>
            </a:pP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1800" spc="5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largest	Russian	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Railway	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Wagon	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&amp;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Military </a:t>
            </a:r>
            <a:r>
              <a:rPr sz="18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Tanks </a:t>
            </a:r>
            <a:r>
              <a:rPr sz="1800" spc="-4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producer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(with</a:t>
            </a:r>
            <a:r>
              <a:rPr sz="18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revenues</a:t>
            </a:r>
            <a:r>
              <a:rPr sz="18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around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USD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2.5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Billion)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-for 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service,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repair,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spare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parts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&amp;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overhaul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of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T-72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and 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T-90 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tanks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deployed</a:t>
            </a:r>
            <a:r>
              <a:rPr sz="1800" spc="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with</a:t>
            </a:r>
            <a:r>
              <a:rPr sz="18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Indian</a:t>
            </a:r>
            <a:r>
              <a:rPr sz="1800" spc="4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Army.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475615" marR="121285" indent="-463550">
              <a:lnSpc>
                <a:spcPct val="100000"/>
              </a:lnSpc>
              <a:buClr>
                <a:srgbClr val="6600CC"/>
              </a:buClr>
              <a:buFont typeface="Arial"/>
              <a:buAutoNum type="arabicPeriod" startAt="3"/>
              <a:tabLst>
                <a:tab pos="539750" algn="l"/>
                <a:tab pos="540385" algn="l"/>
                <a:tab pos="3371850" algn="l"/>
              </a:tabLst>
            </a:pPr>
            <a:r>
              <a:rPr dirty="0"/>
              <a:t>	</a:t>
            </a:r>
            <a:r>
              <a:rPr sz="1800" b="1" u="heavy" spc="-5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CJSC</a:t>
            </a:r>
            <a:r>
              <a:rPr sz="1800" b="1" u="heavy" spc="10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Transmasholding:</a:t>
            </a:r>
            <a:r>
              <a:rPr sz="1800" b="1" spc="-10" dirty="0">
                <a:solidFill>
                  <a:srgbClr val="0066CC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is</a:t>
            </a:r>
            <a:r>
              <a:rPr sz="180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the largest</a:t>
            </a:r>
            <a:r>
              <a:rPr sz="1800" spc="1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manufacturer </a:t>
            </a:r>
            <a:r>
              <a:rPr sz="1800" spc="-459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6CC"/>
                </a:solidFill>
                <a:latin typeface="Microsoft Sans Serif"/>
                <a:cs typeface="Microsoft Sans Serif"/>
              </a:rPr>
              <a:t>of</a:t>
            </a:r>
            <a:r>
              <a:rPr sz="1800" spc="1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locomotives</a:t>
            </a:r>
            <a:r>
              <a:rPr sz="1800" spc="2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and</a:t>
            </a:r>
            <a:r>
              <a:rPr sz="1800" spc="3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Microsoft Sans Serif"/>
                <a:cs typeface="Microsoft Sans Serif"/>
              </a:rPr>
              <a:t>rail</a:t>
            </a:r>
            <a:r>
              <a:rPr sz="1800" spc="1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equipment</a:t>
            </a:r>
            <a:r>
              <a:rPr sz="1800" spc="4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Microsoft Sans Serif"/>
                <a:cs typeface="Microsoft Sans Serif"/>
              </a:rPr>
              <a:t>in</a:t>
            </a:r>
            <a:r>
              <a:rPr sz="1800" spc="1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Russia</a:t>
            </a:r>
            <a:r>
              <a:rPr sz="1800" spc="2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and</a:t>
            </a:r>
            <a:r>
              <a:rPr sz="1800" spc="2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fourth </a:t>
            </a:r>
            <a:r>
              <a:rPr sz="180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largest</a:t>
            </a:r>
            <a:r>
              <a:rPr sz="1800" spc="4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Microsoft Sans Serif"/>
                <a:cs typeface="Microsoft Sans Serif"/>
              </a:rPr>
              <a:t>engineering</a:t>
            </a:r>
            <a:r>
              <a:rPr sz="1800" spc="5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company</a:t>
            </a:r>
            <a:r>
              <a:rPr sz="1800" spc="4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Microsoft Sans Serif"/>
                <a:cs typeface="Microsoft Sans Serif"/>
              </a:rPr>
              <a:t>in</a:t>
            </a:r>
            <a:r>
              <a:rPr sz="1800" spc="1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6CC"/>
                </a:solidFill>
                <a:latin typeface="Microsoft Sans Serif"/>
                <a:cs typeface="Microsoft Sans Serif"/>
              </a:rPr>
              <a:t>the</a:t>
            </a:r>
            <a:r>
              <a:rPr sz="1800" spc="1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6CC"/>
                </a:solidFill>
                <a:latin typeface="Microsoft Sans Serif"/>
                <a:cs typeface="Microsoft Sans Serif"/>
              </a:rPr>
              <a:t>field</a:t>
            </a:r>
            <a:r>
              <a:rPr sz="1800" spc="2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6CC"/>
                </a:solidFill>
                <a:latin typeface="Microsoft Sans Serif"/>
                <a:cs typeface="Microsoft Sans Serif"/>
              </a:rPr>
              <a:t>of</a:t>
            </a:r>
            <a:r>
              <a:rPr sz="1800" spc="1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transport </a:t>
            </a:r>
            <a:r>
              <a:rPr sz="1800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6CC"/>
                </a:solidFill>
                <a:latin typeface="Microsoft Sans Serif"/>
                <a:cs typeface="Microsoft Sans Serif"/>
              </a:rPr>
              <a:t>technology</a:t>
            </a:r>
            <a:r>
              <a:rPr sz="1800" spc="35" dirty="0">
                <a:solidFill>
                  <a:srgbClr val="0066CC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6CC"/>
                </a:solidFill>
                <a:latin typeface="Microsoft Sans Serif"/>
                <a:cs typeface="Microsoft Sans Serif"/>
              </a:rPr>
              <a:t>globally.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306" y="0"/>
            <a:ext cx="666709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46960" algn="l"/>
                <a:tab pos="3878579" algn="l"/>
              </a:tabLst>
            </a:pPr>
            <a:r>
              <a:rPr u="none" spc="-50" dirty="0"/>
              <a:t>P</a:t>
            </a:r>
            <a:r>
              <a:rPr u="none" spc="-240" dirty="0"/>
              <a:t>R</a:t>
            </a:r>
            <a:r>
              <a:rPr u="none" spc="-125" dirty="0"/>
              <a:t>E</a:t>
            </a:r>
            <a:r>
              <a:rPr u="none" spc="-185" dirty="0"/>
              <a:t>ST</a:t>
            </a:r>
            <a:r>
              <a:rPr u="none" spc="-110" dirty="0"/>
              <a:t>I</a:t>
            </a:r>
            <a:r>
              <a:rPr u="none" spc="-254" dirty="0"/>
              <a:t>GIOUS</a:t>
            </a:r>
            <a:r>
              <a:rPr u="none" dirty="0"/>
              <a:t>	</a:t>
            </a:r>
            <a:r>
              <a:rPr u="none" spc="-270" dirty="0"/>
              <a:t>G</a:t>
            </a:r>
            <a:r>
              <a:rPr u="none" spc="-330" dirty="0"/>
              <a:t>L</a:t>
            </a:r>
            <a:r>
              <a:rPr u="none" spc="-270" dirty="0"/>
              <a:t>O</a:t>
            </a:r>
            <a:r>
              <a:rPr u="none" spc="-215" dirty="0"/>
              <a:t>B</a:t>
            </a:r>
            <a:r>
              <a:rPr u="none" spc="-120" dirty="0"/>
              <a:t>AL</a:t>
            </a:r>
            <a:r>
              <a:rPr u="none" dirty="0"/>
              <a:t>	</a:t>
            </a:r>
            <a:r>
              <a:rPr u="none" spc="-245" dirty="0"/>
              <a:t>T</a:t>
            </a:r>
            <a:r>
              <a:rPr u="none" spc="-125" dirty="0"/>
              <a:t>E</a:t>
            </a:r>
            <a:r>
              <a:rPr u="none" spc="-400" dirty="0"/>
              <a:t>C</a:t>
            </a:r>
            <a:r>
              <a:rPr u="none" spc="-420" dirty="0"/>
              <a:t>H</a:t>
            </a:r>
            <a:r>
              <a:rPr u="none" spc="-340" dirty="0"/>
              <a:t>N</a:t>
            </a:r>
            <a:r>
              <a:rPr u="none" spc="-420" dirty="0"/>
              <a:t>O</a:t>
            </a:r>
            <a:r>
              <a:rPr u="none" spc="-350" dirty="0"/>
              <a:t>L</a:t>
            </a:r>
            <a:r>
              <a:rPr u="none" spc="-235" dirty="0"/>
              <a:t>OGY  </a:t>
            </a:r>
            <a:r>
              <a:rPr u="none" spc="-155" dirty="0"/>
              <a:t>PARTNERSHIPS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0" y="1066800"/>
            <a:ext cx="2857500" cy="1600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941578"/>
            <a:ext cx="7865109" cy="1967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1722755" indent="-463550">
              <a:lnSpc>
                <a:spcPct val="100000"/>
              </a:lnSpc>
              <a:spcBef>
                <a:spcPts val="100"/>
              </a:spcBef>
              <a:tabLst>
                <a:tab pos="475615" algn="l"/>
              </a:tabLst>
            </a:pP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1.	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JSC</a:t>
            </a:r>
            <a:r>
              <a:rPr sz="18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Concern</a:t>
            </a:r>
            <a:r>
              <a:rPr sz="18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VKO</a:t>
            </a:r>
            <a:r>
              <a:rPr sz="18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"Almaz-Antey”</a:t>
            </a:r>
            <a:r>
              <a:rPr sz="1800" b="1" u="heavy" spc="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(Manufacturers</a:t>
            </a:r>
            <a:r>
              <a:rPr sz="18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of </a:t>
            </a:r>
            <a:r>
              <a:rPr sz="1800" b="1" spc="-48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S-400</a:t>
            </a:r>
            <a:r>
              <a:rPr sz="18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Triumph</a:t>
            </a:r>
            <a:r>
              <a:rPr sz="1800" b="1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Air</a:t>
            </a:r>
            <a:r>
              <a:rPr sz="18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Defence</a:t>
            </a:r>
            <a:r>
              <a:rPr sz="18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Missile System)</a:t>
            </a:r>
            <a:r>
              <a:rPr sz="18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475615" marR="1882775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Air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&amp;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Space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Defence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Corporation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(the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largest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Defence </a:t>
            </a:r>
            <a:r>
              <a:rPr sz="18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Production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Corporation</a:t>
            </a:r>
            <a:r>
              <a:rPr sz="1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in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Russia,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with</a:t>
            </a:r>
            <a:r>
              <a:rPr sz="18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revenues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of 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around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USD 10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billion) </a:t>
            </a:r>
            <a:r>
              <a:rPr sz="1800" spc="745" dirty="0">
                <a:solidFill>
                  <a:srgbClr val="006FC0"/>
                </a:solidFill>
                <a:latin typeface="Microsoft Sans Serif"/>
                <a:cs typeface="Microsoft Sans Serif"/>
              </a:rPr>
              <a:t>—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for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both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Military and civil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Aviation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Cooperation.</a:t>
            </a:r>
            <a:endParaRPr sz="18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70"/>
              </a:spcBef>
            </a:pPr>
            <a:r>
              <a:rPr sz="1800" spc="-5" dirty="0">
                <a:latin typeface="Calibri"/>
                <a:cs typeface="Calibri"/>
              </a:rPr>
              <a:t>S-400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2895600"/>
            <a:ext cx="2895599" cy="17434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94626" y="4590669"/>
            <a:ext cx="9188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Tank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T-90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4876799"/>
            <a:ext cx="2895600" cy="19811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0280" y="2722144"/>
            <a:ext cx="2123655" cy="37238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156" y="2758727"/>
            <a:ext cx="2271515" cy="36979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9392" y="2688629"/>
            <a:ext cx="2071879" cy="375736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907" y="1036319"/>
            <a:ext cx="9066530" cy="5397500"/>
            <a:chOff x="25907" y="1036319"/>
            <a:chExt cx="9066530" cy="53975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3838" y="2687113"/>
              <a:ext cx="2088663" cy="37466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" y="1036319"/>
              <a:ext cx="9066149" cy="18027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3531" y="1095755"/>
              <a:ext cx="2049652" cy="15924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3836" y="1088135"/>
              <a:ext cx="2049652" cy="1604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555" y="2563380"/>
              <a:ext cx="1988438" cy="4234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8136" y="2552661"/>
              <a:ext cx="1849755" cy="502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6799" y="2590800"/>
              <a:ext cx="1903476" cy="33832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4939" y="0"/>
            <a:ext cx="6666865" cy="8947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9"/>
              </a:spcBef>
            </a:pPr>
            <a:r>
              <a:rPr sz="3000" u="none" spc="310" dirty="0"/>
              <a:t>2</a:t>
            </a:r>
            <a:r>
              <a:rPr sz="3000" u="none" spc="300" dirty="0"/>
              <a:t>8</a:t>
            </a:r>
            <a:r>
              <a:rPr sz="3000" u="none" spc="-20" dirty="0"/>
              <a:t> </a:t>
            </a:r>
            <a:r>
              <a:rPr sz="3000" u="none" spc="-285" dirty="0"/>
              <a:t>G</a:t>
            </a:r>
            <a:r>
              <a:rPr sz="3000" u="none" spc="-245" dirty="0"/>
              <a:t>R</a:t>
            </a:r>
            <a:r>
              <a:rPr sz="3000" u="none" spc="-455" dirty="0"/>
              <a:t>O</a:t>
            </a:r>
            <a:r>
              <a:rPr sz="3000" u="none" spc="-335" dirty="0"/>
              <a:t>U</a:t>
            </a:r>
            <a:r>
              <a:rPr sz="3000" u="none" spc="-60" dirty="0"/>
              <a:t>P</a:t>
            </a:r>
            <a:r>
              <a:rPr sz="3000" u="none" spc="-35" dirty="0"/>
              <a:t> </a:t>
            </a:r>
            <a:r>
              <a:rPr sz="3000" u="none" spc="-409" dirty="0"/>
              <a:t>C</a:t>
            </a:r>
            <a:r>
              <a:rPr sz="3000" u="none" spc="-455" dirty="0"/>
              <a:t>O</a:t>
            </a:r>
            <a:r>
              <a:rPr sz="3000" u="none" spc="-630" dirty="0"/>
              <a:t>M</a:t>
            </a:r>
            <a:r>
              <a:rPr sz="3000" u="none" spc="-50" dirty="0"/>
              <a:t>P</a:t>
            </a:r>
            <a:r>
              <a:rPr sz="3000" u="none" spc="-200" dirty="0"/>
              <a:t>AN</a:t>
            </a:r>
            <a:r>
              <a:rPr sz="3000" u="none" spc="-125" dirty="0"/>
              <a:t>I</a:t>
            </a:r>
            <a:r>
              <a:rPr sz="3000" u="none" spc="-70" dirty="0"/>
              <a:t>ES</a:t>
            </a:r>
            <a:r>
              <a:rPr sz="3000" u="none" spc="-30" dirty="0"/>
              <a:t> </a:t>
            </a:r>
            <a:r>
              <a:rPr sz="3000" u="none" spc="445" dirty="0">
                <a:latin typeface="Trebuchet MS"/>
                <a:cs typeface="Trebuchet MS"/>
              </a:rPr>
              <a:t>–</a:t>
            </a:r>
            <a:r>
              <a:rPr sz="3000" u="none" spc="300" dirty="0"/>
              <a:t>3</a:t>
            </a:r>
            <a:r>
              <a:rPr lang="en-US" sz="3000" u="none" spc="300" dirty="0"/>
              <a:t>.5</a:t>
            </a:r>
            <a:r>
              <a:rPr sz="3000" u="none" spc="-20" dirty="0"/>
              <a:t> </a:t>
            </a:r>
            <a:r>
              <a:rPr sz="3000" u="none" spc="-50" dirty="0"/>
              <a:t>B</a:t>
            </a:r>
            <a:r>
              <a:rPr sz="3000" u="none" spc="-340" dirty="0"/>
              <a:t>ILLION</a:t>
            </a:r>
            <a:r>
              <a:rPr sz="3000" u="none" spc="-35" dirty="0"/>
              <a:t> </a:t>
            </a:r>
            <a:r>
              <a:rPr sz="3000" u="none" spc="-335" dirty="0"/>
              <a:t>U</a:t>
            </a:r>
            <a:r>
              <a:rPr sz="3000" u="none" spc="5" dirty="0"/>
              <a:t>S</a:t>
            </a:r>
            <a:r>
              <a:rPr sz="3000" u="none" spc="-200" dirty="0"/>
              <a:t>D  </a:t>
            </a:r>
            <a:r>
              <a:rPr sz="3000" u="none" spc="-280" dirty="0"/>
              <a:t>GROUP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6800" y="2590800"/>
            <a:ext cx="1903730" cy="33845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Emerging Lifestyle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75347" y="2552661"/>
            <a:ext cx="1948814" cy="502920"/>
            <a:chOff x="6975347" y="2552661"/>
            <a:chExt cx="1948814" cy="50292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5347" y="2563380"/>
              <a:ext cx="1948815" cy="4234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47787" y="2552661"/>
              <a:ext cx="1005408" cy="502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22591" y="2590799"/>
              <a:ext cx="1863852" cy="33832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022592" y="2590800"/>
            <a:ext cx="1864360" cy="33845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9794" y="2993872"/>
            <a:ext cx="1903730" cy="2982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Agro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Chemicals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25" dirty="0">
                <a:solidFill>
                  <a:srgbClr val="6600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ad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p</a:t>
            </a:r>
            <a:r>
              <a:rPr sz="1400" b="1" spc="-4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Phos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ph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6600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Spl.</a:t>
            </a:r>
            <a:r>
              <a:rPr sz="1400" b="1" spc="-2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Fertilizers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Agri</a:t>
            </a:r>
            <a:r>
              <a:rPr sz="1400" b="1" spc="-3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Sciences</a:t>
            </a:r>
            <a:endParaRPr sz="1400">
              <a:latin typeface="Calibri"/>
              <a:cs typeface="Calibri"/>
            </a:endParaRPr>
          </a:p>
          <a:p>
            <a:pPr marL="299085" marR="1403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Fertilisers</a:t>
            </a:r>
            <a:r>
              <a:rPr sz="1400" b="1" spc="-5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and </a:t>
            </a:r>
            <a:r>
              <a:rPr sz="1400" b="1" spc="-30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Chemicals</a:t>
            </a:r>
            <a:endParaRPr sz="1400">
              <a:latin typeface="Calibri"/>
              <a:cs typeface="Calibri"/>
            </a:endParaRPr>
          </a:p>
          <a:p>
            <a:pPr marL="299085" marR="70294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</a:t>
            </a:r>
            <a:r>
              <a:rPr sz="1400" b="1" spc="5" dirty="0">
                <a:solidFill>
                  <a:srgbClr val="6600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ari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Ma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oc 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Phosphates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Gobind</a:t>
            </a:r>
            <a:r>
              <a:rPr sz="1400" b="1" spc="-6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Sugar</a:t>
            </a:r>
            <a:r>
              <a:rPr sz="1400" b="1" spc="-2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Mills</a:t>
            </a:r>
            <a:endParaRPr sz="1400">
              <a:latin typeface="Calibri"/>
              <a:cs typeface="Calibri"/>
            </a:endParaRPr>
          </a:p>
          <a:p>
            <a:pPr marL="299085" marR="10795" indent="-287020">
              <a:lnSpc>
                <a:spcPct val="100000"/>
              </a:lnSpc>
              <a:spcBef>
                <a:spcPts val="59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Ma</a:t>
            </a:r>
            <a:r>
              <a:rPr sz="1400" b="1" spc="5" dirty="0">
                <a:solidFill>
                  <a:srgbClr val="6600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6600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alo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6600FF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mi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als  &amp;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Fertilizers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1724" y="2916453"/>
            <a:ext cx="2103120" cy="33959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30" dirty="0">
                <a:solidFill>
                  <a:srgbClr val="6600FF"/>
                </a:solidFill>
                <a:latin typeface="Calibri"/>
                <a:cs typeface="Calibri"/>
              </a:rPr>
              <a:t>Texmaco</a:t>
            </a:r>
            <a:r>
              <a:rPr sz="1600" b="1" spc="-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600FF"/>
                </a:solidFill>
                <a:latin typeface="Calibri"/>
                <a:cs typeface="Calibri"/>
              </a:rPr>
              <a:t>Rail</a:t>
            </a:r>
            <a:r>
              <a:rPr sz="1600" b="1" spc="-3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600FF"/>
                </a:solidFill>
                <a:latin typeface="Calibri"/>
                <a:cs typeface="Calibri"/>
              </a:rPr>
              <a:t>&amp;</a:t>
            </a:r>
            <a:r>
              <a:rPr sz="1600" b="1" spc="-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600FF"/>
                </a:solidFill>
                <a:latin typeface="Calibri"/>
                <a:cs typeface="Calibri"/>
              </a:rPr>
              <a:t>Engg.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6600FF"/>
                </a:solidFill>
                <a:latin typeface="Calibri"/>
                <a:cs typeface="Calibri"/>
              </a:rPr>
              <a:t>Simon</a:t>
            </a:r>
            <a:r>
              <a:rPr sz="1600" b="1" spc="-2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600FF"/>
                </a:solidFill>
                <a:latin typeface="Calibri"/>
                <a:cs typeface="Calibri"/>
              </a:rPr>
              <a:t>India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120" dirty="0">
                <a:solidFill>
                  <a:srgbClr val="6600FF"/>
                </a:solidFill>
                <a:latin typeface="Calibri"/>
                <a:cs typeface="Calibri"/>
              </a:rPr>
              <a:t>T</a:t>
            </a:r>
            <a:r>
              <a:rPr sz="1400" b="1" spc="-25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xma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f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&amp;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Holdings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25" dirty="0">
                <a:solidFill>
                  <a:srgbClr val="6600FF"/>
                </a:solidFill>
                <a:latin typeface="Calibri"/>
                <a:cs typeface="Calibri"/>
              </a:rPr>
              <a:t>Texmaco</a:t>
            </a:r>
            <a:r>
              <a:rPr sz="1400" b="1" spc="-5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6600FF"/>
                </a:solidFill>
                <a:latin typeface="Calibri"/>
                <a:cs typeface="Calibri"/>
              </a:rPr>
              <a:t>Hi-Tech</a:t>
            </a:r>
            <a:r>
              <a:rPr sz="1400" b="1" spc="-4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Pvt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Ltd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0" dirty="0">
                <a:solidFill>
                  <a:srgbClr val="6600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ab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c</a:t>
            </a:r>
            <a:r>
              <a:rPr sz="1400" b="1" spc="-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6600FF"/>
                </a:solidFill>
                <a:latin typeface="Calibri"/>
                <a:cs typeface="Calibri"/>
              </a:rPr>
              <a:t>T</a:t>
            </a:r>
            <a:r>
              <a:rPr sz="1400" b="1" spc="-25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xm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o</a:t>
            </a:r>
            <a:r>
              <a:rPr sz="1400" b="1" spc="-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vt </a:t>
            </a:r>
            <a:r>
              <a:rPr sz="1400" b="1" spc="-30" dirty="0">
                <a:solidFill>
                  <a:srgbClr val="6600FF"/>
                </a:solidFill>
                <a:latin typeface="Calibri"/>
                <a:cs typeface="Calibri"/>
              </a:rPr>
              <a:t>L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marL="299085" marR="14541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120" dirty="0">
                <a:solidFill>
                  <a:srgbClr val="6600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ou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x</a:t>
            </a:r>
            <a:r>
              <a:rPr sz="1400" b="1" spc="-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6600FF"/>
                </a:solidFill>
                <a:latin typeface="Calibri"/>
                <a:cs typeface="Calibri"/>
              </a:rPr>
              <a:t>T</a:t>
            </a:r>
            <a:r>
              <a:rPr sz="1400" b="1" spc="-25" dirty="0">
                <a:solidFill>
                  <a:srgbClr val="6600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xm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6600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o</a:t>
            </a:r>
            <a:r>
              <a:rPr sz="1400" b="1" spc="-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Ra</a:t>
            </a:r>
            <a:r>
              <a:rPr sz="1400" b="1" spc="5" dirty="0">
                <a:solidFill>
                  <a:srgbClr val="6600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l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ar  Leasing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Indian</a:t>
            </a:r>
            <a:r>
              <a:rPr sz="1400" b="1" spc="-4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Oiltanking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Kalindee</a:t>
            </a:r>
            <a:r>
              <a:rPr sz="1400" b="1" spc="2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Rail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Nirman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Bright</a:t>
            </a:r>
            <a:r>
              <a:rPr sz="1400" b="1" spc="-4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Power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b="1" spc="-30" dirty="0">
                <a:solidFill>
                  <a:srgbClr val="6600FF"/>
                </a:solidFill>
                <a:latin typeface="Calibri"/>
                <a:cs typeface="Calibri"/>
              </a:rPr>
              <a:t>Texmaco</a:t>
            </a:r>
            <a:r>
              <a:rPr sz="1300" b="1" spc="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6600FF"/>
                </a:solidFill>
                <a:latin typeface="Calibri"/>
                <a:cs typeface="Calibri"/>
              </a:rPr>
              <a:t>Defence</a:t>
            </a:r>
            <a:r>
              <a:rPr sz="1300" b="1" spc="2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6600FF"/>
                </a:solidFill>
                <a:latin typeface="Calibri"/>
                <a:cs typeface="Calibri"/>
              </a:rPr>
              <a:t>Systems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56175" y="3113277"/>
            <a:ext cx="15093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4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Infraworld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Indian</a:t>
            </a:r>
            <a:r>
              <a:rPr sz="1400" b="1" spc="-2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Furnitu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e 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Hettich</a:t>
            </a:r>
            <a:r>
              <a:rPr sz="1400" b="1" spc="-5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4789" y="2993872"/>
            <a:ext cx="1718310" cy="2982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5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Global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3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600FF"/>
                </a:solidFill>
                <a:latin typeface="Calibri"/>
                <a:cs typeface="Calibri"/>
              </a:rPr>
              <a:t>Investments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Zuari</a:t>
            </a:r>
            <a:r>
              <a:rPr sz="1400" b="1" spc="-6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Management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Adventz</a:t>
            </a:r>
            <a:r>
              <a:rPr sz="1400" b="1" spc="-5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Finance</a:t>
            </a:r>
            <a:endParaRPr sz="1400">
              <a:latin typeface="Calibri"/>
              <a:cs typeface="Calibri"/>
            </a:endParaRPr>
          </a:p>
          <a:p>
            <a:pPr marL="299085" marR="4889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Adventz</a:t>
            </a:r>
            <a:r>
              <a:rPr sz="1400" b="1" spc="-7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Securities </a:t>
            </a:r>
            <a:r>
              <a:rPr sz="1400" b="1" spc="-30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Enterprises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Adventz</a:t>
            </a:r>
            <a:r>
              <a:rPr sz="1400" b="1" spc="-5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Industries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Lionel</a:t>
            </a:r>
            <a:r>
              <a:rPr sz="1400" b="1" spc="-4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6600FF"/>
                </a:solidFill>
                <a:latin typeface="Calibri"/>
                <a:cs typeface="Calibri"/>
              </a:rPr>
              <a:t>Globex</a:t>
            </a:r>
            <a:r>
              <a:rPr sz="1400" b="1" spc="-7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00FF"/>
                </a:solidFill>
                <a:latin typeface="Calibri"/>
                <a:cs typeface="Calibri"/>
              </a:rPr>
              <a:t>Limited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39567" y="1098803"/>
            <a:ext cx="2025014" cy="1967230"/>
            <a:chOff x="2639567" y="1098803"/>
            <a:chExt cx="2025014" cy="196723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39567" y="1098803"/>
              <a:ext cx="1987169" cy="15299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79191" y="2574048"/>
              <a:ext cx="1985391" cy="4234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5891" y="2563329"/>
              <a:ext cx="1448943" cy="502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26435" y="2601467"/>
              <a:ext cx="1900427" cy="33832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726435" y="2601467"/>
            <a:ext cx="1900555" cy="33845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260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Agri-Business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75843" y="1097280"/>
            <a:ext cx="2171700" cy="1969135"/>
            <a:chOff x="275843" y="1097280"/>
            <a:chExt cx="2171700" cy="1969135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8139" y="1097280"/>
              <a:ext cx="2089277" cy="15299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4987" y="2574048"/>
              <a:ext cx="2153031" cy="4234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5843" y="2563329"/>
              <a:ext cx="2169795" cy="502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2231" y="2601468"/>
              <a:ext cx="2068068" cy="33832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32231" y="2601467"/>
            <a:ext cx="2068195" cy="33845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Engg.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&amp;</a:t>
            </a:r>
            <a:r>
              <a:rPr sz="16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Infrastructure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01202" y="6593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CC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229600" y="3048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8999"/>
            <a:ext cx="6474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46960" algn="l"/>
                <a:tab pos="3878579" algn="l"/>
              </a:tabLst>
            </a:pPr>
            <a:r>
              <a:rPr u="none" spc="-50" dirty="0"/>
              <a:t>P</a:t>
            </a:r>
            <a:r>
              <a:rPr u="none" spc="-240" dirty="0"/>
              <a:t>R</a:t>
            </a:r>
            <a:r>
              <a:rPr u="none" spc="-125" dirty="0"/>
              <a:t>E</a:t>
            </a:r>
            <a:r>
              <a:rPr u="none" spc="-185" dirty="0"/>
              <a:t>ST</a:t>
            </a:r>
            <a:r>
              <a:rPr u="none" spc="-110" dirty="0"/>
              <a:t>I</a:t>
            </a:r>
            <a:r>
              <a:rPr u="none" spc="-254" dirty="0"/>
              <a:t>GIOUS</a:t>
            </a:r>
            <a:r>
              <a:rPr u="none" dirty="0"/>
              <a:t>	</a:t>
            </a:r>
            <a:r>
              <a:rPr u="none" spc="-270" dirty="0"/>
              <a:t>G</a:t>
            </a:r>
            <a:r>
              <a:rPr u="none" spc="-330" dirty="0"/>
              <a:t>L</a:t>
            </a:r>
            <a:r>
              <a:rPr u="none" spc="-270" dirty="0"/>
              <a:t>O</a:t>
            </a:r>
            <a:r>
              <a:rPr u="none" spc="-215" dirty="0"/>
              <a:t>B</a:t>
            </a:r>
            <a:r>
              <a:rPr u="none" spc="-120" dirty="0"/>
              <a:t>AL</a:t>
            </a:r>
            <a:r>
              <a:rPr u="none" dirty="0"/>
              <a:t>	</a:t>
            </a:r>
            <a:r>
              <a:rPr u="none" spc="-245" dirty="0"/>
              <a:t>T</a:t>
            </a:r>
            <a:r>
              <a:rPr u="none" spc="-125" dirty="0"/>
              <a:t>E</a:t>
            </a:r>
            <a:r>
              <a:rPr u="none" spc="-400" dirty="0"/>
              <a:t>C</a:t>
            </a:r>
            <a:r>
              <a:rPr u="none" spc="-420" dirty="0"/>
              <a:t>H</a:t>
            </a:r>
            <a:r>
              <a:rPr u="none" spc="-340" dirty="0"/>
              <a:t>N</a:t>
            </a:r>
            <a:r>
              <a:rPr u="none" spc="-420" dirty="0"/>
              <a:t>O</a:t>
            </a:r>
            <a:r>
              <a:rPr u="none" spc="-350" dirty="0"/>
              <a:t>L</a:t>
            </a:r>
            <a:r>
              <a:rPr u="none" spc="-235" dirty="0"/>
              <a:t>OGY  </a:t>
            </a:r>
            <a:r>
              <a:rPr u="none" spc="-155" dirty="0"/>
              <a:t>PARTNERSHIPS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63497"/>
            <a:ext cx="6258560" cy="512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8255" indent="-463550">
              <a:lnSpc>
                <a:spcPct val="120000"/>
              </a:lnSpc>
              <a:spcBef>
                <a:spcPts val="100"/>
              </a:spcBef>
              <a:buClr>
                <a:srgbClr val="C00000"/>
              </a:buClr>
              <a:buFont typeface="Arial"/>
              <a:buAutoNum type="arabicPeriod" startAt="4"/>
              <a:tabLst>
                <a:tab pos="520065" algn="l"/>
                <a:tab pos="520700" algn="l"/>
              </a:tabLst>
            </a:pPr>
            <a:r>
              <a:rPr dirty="0"/>
              <a:t>	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Russian</a:t>
            </a:r>
            <a:r>
              <a:rPr sz="1800" b="1" u="heavy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Aircraft</a:t>
            </a:r>
            <a:r>
              <a:rPr sz="1800" b="1" u="heavy" spc="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Company</a:t>
            </a:r>
            <a:r>
              <a:rPr sz="18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“MIG”: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18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largest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Aerospace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Corporation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of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Russia,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for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manufacture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of 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spare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parts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MRO,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cooperation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through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joint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manufacturing</a:t>
            </a:r>
            <a:r>
              <a:rPr sz="1800" spc="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facility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Production</a:t>
            </a:r>
            <a:r>
              <a:rPr sz="18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Centre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to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be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set-up </a:t>
            </a:r>
            <a:r>
              <a:rPr sz="1800" spc="-459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in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India.</a:t>
            </a:r>
            <a:endParaRPr sz="1800">
              <a:latin typeface="Microsoft Sans Serif"/>
              <a:cs typeface="Microsoft Sans Serif"/>
            </a:endParaRPr>
          </a:p>
          <a:p>
            <a:pPr marL="475615" marR="71755" indent="-463550">
              <a:lnSpc>
                <a:spcPct val="120000"/>
              </a:lnSpc>
              <a:spcBef>
                <a:spcPts val="430"/>
              </a:spcBef>
              <a:buAutoNum type="arabicPeriod" startAt="4"/>
              <a:tabLst>
                <a:tab pos="475615" algn="l"/>
                <a:tab pos="476250" algn="l"/>
                <a:tab pos="2926715" algn="l"/>
              </a:tabLst>
            </a:pP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JSC</a:t>
            </a:r>
            <a:r>
              <a:rPr sz="1800" b="1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Aviation</a:t>
            </a:r>
            <a:r>
              <a:rPr sz="18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Company</a:t>
            </a:r>
            <a:r>
              <a:rPr sz="18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“Rubin”: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for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cooperation</a:t>
            </a:r>
            <a:r>
              <a:rPr sz="1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in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manufacture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of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spare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parts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in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India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for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the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IL–76,</a:t>
            </a:r>
            <a:r>
              <a:rPr sz="18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AN-32, </a:t>
            </a:r>
            <a:r>
              <a:rPr sz="18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Mi-17,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Mi-8</a:t>
            </a:r>
            <a:r>
              <a:rPr sz="18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Aircrafts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and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Helicopters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as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well</a:t>
            </a:r>
            <a:r>
              <a:rPr sz="18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as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to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set-up </a:t>
            </a:r>
            <a:r>
              <a:rPr sz="1800" spc="-45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joint</a:t>
            </a:r>
            <a:r>
              <a:rPr sz="1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repair,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spare</a:t>
            </a:r>
            <a:r>
              <a:rPr sz="1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parts	and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maintenance</a:t>
            </a:r>
            <a:r>
              <a:rPr sz="1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facilities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in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India.</a:t>
            </a:r>
            <a:endParaRPr sz="1800">
              <a:latin typeface="Microsoft Sans Serif"/>
              <a:cs typeface="Microsoft Sans Serif"/>
            </a:endParaRPr>
          </a:p>
          <a:p>
            <a:pPr marL="475615" marR="75565" indent="-463550">
              <a:lnSpc>
                <a:spcPct val="120100"/>
              </a:lnSpc>
              <a:spcBef>
                <a:spcPts val="430"/>
              </a:spcBef>
              <a:buAutoNum type="arabicPeriod" startAt="4"/>
              <a:tabLst>
                <a:tab pos="475615" algn="l"/>
                <a:tab pos="476250" algn="l"/>
              </a:tabLst>
            </a:pPr>
            <a:r>
              <a:rPr sz="1800" b="1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Arial"/>
                <a:cs typeface="Arial"/>
              </a:rPr>
              <a:t>PTK </a:t>
            </a:r>
            <a:r>
              <a:rPr sz="1800" b="1" u="heavy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Arial"/>
                <a:cs typeface="Arial"/>
              </a:rPr>
              <a:t>Group:</a:t>
            </a:r>
            <a:r>
              <a:rPr sz="1800" b="1" spc="484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for</a:t>
            </a:r>
            <a:r>
              <a:rPr sz="1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TREL’s</a:t>
            </a:r>
            <a:r>
              <a:rPr sz="18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diversification</a:t>
            </a:r>
            <a:r>
              <a:rPr sz="18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plans,</a:t>
            </a:r>
            <a:r>
              <a:rPr sz="18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18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the</a:t>
            </a:r>
            <a:r>
              <a:rPr sz="18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new </a:t>
            </a:r>
            <a:r>
              <a:rPr sz="1800" spc="-46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and</a:t>
            </a:r>
            <a:r>
              <a:rPr sz="18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potential</a:t>
            </a:r>
            <a:r>
              <a:rPr sz="18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area</a:t>
            </a:r>
            <a:r>
              <a:rPr sz="18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18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Track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Maintenance</a:t>
            </a:r>
            <a:r>
              <a:rPr sz="18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Business</a:t>
            </a:r>
            <a:r>
              <a:rPr sz="18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for </a:t>
            </a:r>
            <a:r>
              <a:rPr sz="18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Indian</a:t>
            </a:r>
            <a:r>
              <a:rPr sz="18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Railways</a:t>
            </a:r>
            <a:r>
              <a:rPr sz="1800" spc="8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/</a:t>
            </a:r>
            <a:r>
              <a:rPr sz="18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Metros;</a:t>
            </a:r>
            <a:endParaRPr sz="1800">
              <a:latin typeface="Microsoft Sans Serif"/>
              <a:cs typeface="Microsoft Sans Serif"/>
            </a:endParaRPr>
          </a:p>
          <a:p>
            <a:pPr marL="457200" marR="5080" indent="-457200">
              <a:lnSpc>
                <a:spcPct val="120000"/>
              </a:lnSpc>
              <a:spcBef>
                <a:spcPts val="430"/>
              </a:spcBef>
              <a:buClr>
                <a:srgbClr val="6600CC"/>
              </a:buClr>
              <a:buAutoNum type="arabicPeriod" startAt="4"/>
              <a:tabLst>
                <a:tab pos="457200" algn="l"/>
                <a:tab pos="457834" algn="l"/>
              </a:tabLst>
            </a:pP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Sinara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Group: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for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latest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State-of-the-art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technologies </a:t>
            </a:r>
            <a:r>
              <a:rPr sz="1800" spc="-459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for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track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laying</a:t>
            </a:r>
            <a:r>
              <a:rPr sz="18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construction,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EPC,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etc.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6150" y="6593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CCFFFF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1066800"/>
            <a:ext cx="2209800" cy="14721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47609" y="2533015"/>
            <a:ext cx="71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35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0" y="2895600"/>
            <a:ext cx="2188463" cy="2667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19009" y="5657799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JSC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Rubin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8999"/>
            <a:ext cx="65506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46960" algn="l"/>
                <a:tab pos="3878579" algn="l"/>
              </a:tabLst>
            </a:pPr>
            <a:r>
              <a:rPr u="none" spc="-50" dirty="0"/>
              <a:t>P</a:t>
            </a:r>
            <a:r>
              <a:rPr u="none" spc="-240" dirty="0"/>
              <a:t>R</a:t>
            </a:r>
            <a:r>
              <a:rPr u="none" spc="-125" dirty="0"/>
              <a:t>E</a:t>
            </a:r>
            <a:r>
              <a:rPr u="none" spc="-185" dirty="0"/>
              <a:t>ST</a:t>
            </a:r>
            <a:r>
              <a:rPr u="none" spc="-110" dirty="0"/>
              <a:t>I</a:t>
            </a:r>
            <a:r>
              <a:rPr u="none" spc="-254" dirty="0"/>
              <a:t>GIOUS</a:t>
            </a:r>
            <a:r>
              <a:rPr u="none" dirty="0"/>
              <a:t>	</a:t>
            </a:r>
            <a:r>
              <a:rPr u="none" spc="-270" dirty="0"/>
              <a:t>G</a:t>
            </a:r>
            <a:r>
              <a:rPr u="none" spc="-330" dirty="0"/>
              <a:t>L</a:t>
            </a:r>
            <a:r>
              <a:rPr u="none" spc="-270" dirty="0"/>
              <a:t>O</a:t>
            </a:r>
            <a:r>
              <a:rPr u="none" spc="-215" dirty="0"/>
              <a:t>B</a:t>
            </a:r>
            <a:r>
              <a:rPr u="none" spc="-120" dirty="0"/>
              <a:t>AL</a:t>
            </a:r>
            <a:r>
              <a:rPr u="none" dirty="0"/>
              <a:t>	</a:t>
            </a:r>
            <a:r>
              <a:rPr u="none" spc="-245" dirty="0"/>
              <a:t>T</a:t>
            </a:r>
            <a:r>
              <a:rPr u="none" spc="-125" dirty="0"/>
              <a:t>E</a:t>
            </a:r>
            <a:r>
              <a:rPr u="none" spc="-400" dirty="0"/>
              <a:t>C</a:t>
            </a:r>
            <a:r>
              <a:rPr u="none" spc="-420" dirty="0"/>
              <a:t>H</a:t>
            </a:r>
            <a:r>
              <a:rPr u="none" spc="-340" dirty="0"/>
              <a:t>N</a:t>
            </a:r>
            <a:r>
              <a:rPr u="none" spc="-420" dirty="0"/>
              <a:t>O</a:t>
            </a:r>
            <a:r>
              <a:rPr u="none" spc="-350" dirty="0"/>
              <a:t>L</a:t>
            </a:r>
            <a:r>
              <a:rPr u="none" spc="-235" dirty="0"/>
              <a:t>OGY  </a:t>
            </a:r>
            <a:r>
              <a:rPr u="none" spc="-155" dirty="0"/>
              <a:t>PARTNERSHIPS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spcBef>
                <a:spcPts val="100"/>
              </a:spcBef>
              <a:tabLst>
                <a:tab pos="469265" algn="l"/>
                <a:tab pos="1422400" algn="l"/>
              </a:tabLst>
            </a:pPr>
            <a:r>
              <a:rPr b="1" spc="-5" dirty="0">
                <a:latin typeface="Arial"/>
                <a:cs typeface="Arial"/>
              </a:rPr>
              <a:t>8.	</a:t>
            </a:r>
            <a:r>
              <a:rPr b="1" u="heavy" spc="-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Bee</a:t>
            </a:r>
            <a:r>
              <a:rPr b="1" u="heavy" spc="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Pitron – </a:t>
            </a:r>
            <a:r>
              <a:rPr b="1" u="heavy" spc="-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RUSSOFT</a:t>
            </a:r>
            <a:r>
              <a:rPr b="1" u="heavy" spc="-7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Association,</a:t>
            </a:r>
            <a:r>
              <a:rPr b="1" u="heavy" spc="5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St.</a:t>
            </a:r>
            <a:r>
              <a:rPr b="1" u="heavy" spc="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Petersburg, 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Russia:</a:t>
            </a:r>
            <a:r>
              <a:rPr b="1" spc="-5" dirty="0">
                <a:latin typeface="Arial"/>
                <a:cs typeface="Arial"/>
              </a:rPr>
              <a:t>	</a:t>
            </a:r>
            <a:r>
              <a:rPr dirty="0"/>
              <a:t>for</a:t>
            </a:r>
            <a:r>
              <a:rPr spc="20" dirty="0"/>
              <a:t> </a:t>
            </a:r>
            <a:r>
              <a:rPr spc="-10" dirty="0"/>
              <a:t>facilitating</a:t>
            </a:r>
            <a:r>
              <a:rPr spc="30" dirty="0"/>
              <a:t> </a:t>
            </a:r>
            <a:r>
              <a:rPr spc="-5" dirty="0"/>
              <a:t>transfer</a:t>
            </a:r>
            <a:r>
              <a:rPr spc="25" dirty="0"/>
              <a:t> </a:t>
            </a:r>
            <a:r>
              <a:rPr spc="-5" dirty="0"/>
              <a:t>and</a:t>
            </a:r>
            <a:r>
              <a:rPr spc="30" dirty="0"/>
              <a:t> </a:t>
            </a:r>
            <a:r>
              <a:rPr spc="-5" dirty="0"/>
              <a:t>promotion</a:t>
            </a:r>
            <a:r>
              <a:rPr spc="35" dirty="0"/>
              <a:t> </a:t>
            </a:r>
            <a:r>
              <a:rPr dirty="0"/>
              <a:t>of </a:t>
            </a:r>
            <a:r>
              <a:rPr spc="5" dirty="0"/>
              <a:t> </a:t>
            </a:r>
            <a:r>
              <a:rPr spc="-5" dirty="0"/>
              <a:t>advanced</a:t>
            </a:r>
            <a:r>
              <a:rPr spc="35" dirty="0"/>
              <a:t> </a:t>
            </a:r>
            <a:r>
              <a:rPr spc="-5" dirty="0"/>
              <a:t>emerging</a:t>
            </a:r>
            <a:r>
              <a:rPr spc="25" dirty="0"/>
              <a:t> </a:t>
            </a:r>
            <a:r>
              <a:rPr spc="-5" dirty="0"/>
              <a:t>technologies,</a:t>
            </a:r>
            <a:r>
              <a:rPr spc="45" dirty="0"/>
              <a:t> </a:t>
            </a:r>
            <a:r>
              <a:rPr spc="-5" dirty="0"/>
              <a:t>such</a:t>
            </a:r>
            <a:r>
              <a:rPr spc="25" dirty="0"/>
              <a:t> </a:t>
            </a:r>
            <a:r>
              <a:rPr spc="-5" dirty="0"/>
              <a:t>as</a:t>
            </a:r>
            <a:r>
              <a:rPr spc="-90" dirty="0"/>
              <a:t> </a:t>
            </a:r>
            <a:r>
              <a:rPr spc="-10" dirty="0"/>
              <a:t>Artificial </a:t>
            </a:r>
            <a:r>
              <a:rPr spc="-5" dirty="0"/>
              <a:t> </a:t>
            </a:r>
            <a:r>
              <a:rPr spc="-10" dirty="0"/>
              <a:t>Intelligence,</a:t>
            </a:r>
            <a:r>
              <a:rPr spc="60" dirty="0"/>
              <a:t> </a:t>
            </a:r>
            <a:r>
              <a:rPr spc="-5" dirty="0"/>
              <a:t>Internet</a:t>
            </a:r>
            <a:r>
              <a:rPr spc="30" dirty="0"/>
              <a:t> </a:t>
            </a:r>
            <a:r>
              <a:rPr dirty="0"/>
              <a:t>of</a:t>
            </a:r>
            <a:r>
              <a:rPr spc="-5" dirty="0"/>
              <a:t> Things</a:t>
            </a:r>
            <a:r>
              <a:rPr spc="20" dirty="0"/>
              <a:t> </a:t>
            </a:r>
            <a:r>
              <a:rPr spc="-5" dirty="0"/>
              <a:t>(loT),</a:t>
            </a:r>
            <a:r>
              <a:rPr spc="30" dirty="0"/>
              <a:t> </a:t>
            </a:r>
            <a:r>
              <a:rPr spc="-10" dirty="0"/>
              <a:t>Cyber</a:t>
            </a:r>
            <a:r>
              <a:rPr spc="75" dirty="0"/>
              <a:t> </a:t>
            </a:r>
            <a:r>
              <a:rPr spc="-25" dirty="0"/>
              <a:t>Security,</a:t>
            </a:r>
            <a:r>
              <a:rPr spc="60" dirty="0"/>
              <a:t> </a:t>
            </a:r>
            <a:r>
              <a:rPr spc="-5" dirty="0"/>
              <a:t>Block </a:t>
            </a:r>
            <a:r>
              <a:rPr spc="-465" dirty="0"/>
              <a:t> </a:t>
            </a:r>
            <a:r>
              <a:rPr spc="-10" dirty="0"/>
              <a:t>Chain,</a:t>
            </a:r>
            <a:r>
              <a:rPr spc="25" dirty="0"/>
              <a:t> </a:t>
            </a:r>
            <a:r>
              <a:rPr spc="-5" dirty="0"/>
              <a:t>Robotics</a:t>
            </a:r>
            <a:r>
              <a:rPr spc="30" dirty="0"/>
              <a:t> </a:t>
            </a:r>
            <a:r>
              <a:rPr dirty="0"/>
              <a:t>etc.</a:t>
            </a:r>
            <a:r>
              <a:rPr spc="15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5" dirty="0"/>
              <a:t>integrating</a:t>
            </a:r>
            <a:r>
              <a:rPr spc="40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5" dirty="0"/>
              <a:t>above</a:t>
            </a:r>
            <a:r>
              <a:rPr spc="20" dirty="0"/>
              <a:t> </a:t>
            </a:r>
            <a:r>
              <a:rPr spc="-5" dirty="0"/>
              <a:t>emerging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709799"/>
            <a:ext cx="515366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technologies</a:t>
            </a:r>
            <a:r>
              <a:rPr sz="1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with</a:t>
            </a:r>
            <a:r>
              <a:rPr sz="18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the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manufacturing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systems</a:t>
            </a:r>
            <a:r>
              <a:rPr sz="1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and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processes,</a:t>
            </a:r>
            <a:r>
              <a:rPr sz="1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especially</a:t>
            </a:r>
            <a:r>
              <a:rPr sz="1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in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defence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production,</a:t>
            </a:r>
            <a:r>
              <a:rPr sz="1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under </a:t>
            </a:r>
            <a:r>
              <a:rPr sz="18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various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“Make-in-India”</a:t>
            </a:r>
            <a:r>
              <a:rPr sz="1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projects.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166996"/>
            <a:ext cx="62687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  <a:spcBef>
                <a:spcPts val="100"/>
              </a:spcBef>
              <a:tabLst>
                <a:tab pos="475615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9.	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Softline: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(with</a:t>
            </a:r>
            <a:r>
              <a:rPr sz="18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turnover</a:t>
            </a:r>
            <a:r>
              <a:rPr sz="18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of</a:t>
            </a:r>
            <a:r>
              <a:rPr sz="18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around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USD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1.36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Billion),</a:t>
            </a:r>
            <a:r>
              <a:rPr sz="18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for </a:t>
            </a:r>
            <a:r>
              <a:rPr sz="1800" spc="-4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cooperation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in</a:t>
            </a:r>
            <a:r>
              <a:rPr sz="18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advanced</a:t>
            </a:r>
            <a:r>
              <a:rPr sz="18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technologies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solutions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relating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to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Information</a:t>
            </a:r>
            <a:r>
              <a:rPr sz="18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Security,</a:t>
            </a:r>
            <a:r>
              <a:rPr sz="18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Data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Center,</a:t>
            </a:r>
            <a:r>
              <a:rPr sz="1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CAD</a:t>
            </a:r>
            <a:r>
              <a:rPr sz="18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and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GIS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Solutions</a:t>
            </a:r>
            <a:r>
              <a:rPr sz="18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Hybrid</a:t>
            </a:r>
            <a:r>
              <a:rPr sz="18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Cloud</a:t>
            </a:r>
            <a:r>
              <a:rPr sz="1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Solutions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648655"/>
            <a:ext cx="6210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  <a:spcBef>
                <a:spcPts val="100"/>
              </a:spcBef>
              <a:tabLst>
                <a:tab pos="520065" algn="l"/>
              </a:tabLst>
            </a:pPr>
            <a:r>
              <a:rPr sz="1800" b="1" spc="-5" dirty="0">
                <a:solidFill>
                  <a:srgbClr val="6600CC"/>
                </a:solidFill>
                <a:latin typeface="Arial"/>
                <a:cs typeface="Arial"/>
              </a:rPr>
              <a:t>10.		</a:t>
            </a:r>
            <a:r>
              <a:rPr sz="1800" b="1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Arial"/>
                <a:cs typeface="Arial"/>
              </a:rPr>
              <a:t>Geoscan:</a:t>
            </a:r>
            <a:r>
              <a:rPr sz="1800" b="1" spc="-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a</a:t>
            </a:r>
            <a:r>
              <a:rPr sz="18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leading</a:t>
            </a:r>
            <a:r>
              <a:rPr sz="18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Russian</a:t>
            </a:r>
            <a:r>
              <a:rPr sz="18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company</a:t>
            </a:r>
            <a:r>
              <a:rPr sz="18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18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Drone 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Technologies,</a:t>
            </a:r>
            <a:r>
              <a:rPr sz="18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integrated</a:t>
            </a:r>
            <a:r>
              <a:rPr sz="1800" spc="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3D</a:t>
            </a:r>
            <a:r>
              <a:rPr sz="18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Video</a:t>
            </a:r>
            <a:r>
              <a:rPr sz="18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Surveillance</a:t>
            </a:r>
            <a:r>
              <a:rPr sz="1800" spc="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Systems </a:t>
            </a:r>
            <a:r>
              <a:rPr sz="1800" spc="-459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00CC"/>
                </a:solidFill>
                <a:latin typeface="Microsoft Sans Serif"/>
                <a:cs typeface="Microsoft Sans Serif"/>
              </a:rPr>
              <a:t>etc.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66150" y="6593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CCFFFF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056" y="1219200"/>
            <a:ext cx="2599943" cy="17617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0" y="3352800"/>
            <a:ext cx="2667000" cy="17785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7000" y="5638800"/>
            <a:ext cx="2267711" cy="9144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395209" y="2914015"/>
            <a:ext cx="993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Bee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Pitron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1409" y="5123764"/>
            <a:ext cx="734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Softline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19009" y="6507886"/>
            <a:ext cx="818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os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476066"/>
            <a:ext cx="6715759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  <a:spcBef>
                <a:spcPts val="105"/>
              </a:spcBef>
              <a:tabLst>
                <a:tab pos="47561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2.	</a:t>
            </a:r>
            <a:r>
              <a:rPr sz="20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Bharat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Earth</a:t>
            </a:r>
            <a:r>
              <a:rPr sz="20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Movers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Limited</a:t>
            </a:r>
            <a:r>
              <a:rPr sz="20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(BEML):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(A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Government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India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Enterprise under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Ministry of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Defence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Department </a:t>
            </a:r>
            <a:r>
              <a:rPr sz="2000" spc="-44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Defence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Production).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Involved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business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design,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development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manufacture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 supply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 equipment,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components</a:t>
            </a:r>
            <a:r>
              <a:rPr sz="2000" spc="-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spare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parts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required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Mining and 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Construction,</a:t>
            </a:r>
            <a:r>
              <a:rPr sz="2000" spc="-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Rail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 Metro,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Defence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Aerospace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and 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also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providing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services</a:t>
            </a:r>
            <a:r>
              <a:rPr sz="2000" spc="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areas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engineering,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 design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&amp; 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development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trading,</a:t>
            </a:r>
            <a:r>
              <a:rPr sz="2000" spc="-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306" y="0"/>
            <a:ext cx="70554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u="none" spc="-200" dirty="0"/>
              <a:t>PRESTIGIOUS</a:t>
            </a:r>
            <a:r>
              <a:rPr u="none" spc="-30" dirty="0"/>
              <a:t> </a:t>
            </a:r>
            <a:r>
              <a:rPr u="none" spc="-325" dirty="0"/>
              <a:t>TECHNOLOGY</a:t>
            </a:r>
            <a:r>
              <a:rPr u="none" spc="-20" dirty="0"/>
              <a:t> </a:t>
            </a:r>
            <a:r>
              <a:rPr u="none" spc="-155" dirty="0"/>
              <a:t>PARTNERSHIPS </a:t>
            </a:r>
            <a:r>
              <a:rPr u="none" spc="-685" dirty="0"/>
              <a:t> </a:t>
            </a:r>
            <a:r>
              <a:rPr u="none" spc="-590" dirty="0"/>
              <a:t>W</a:t>
            </a:r>
            <a:r>
              <a:rPr u="none" spc="-229" dirty="0"/>
              <a:t>I</a:t>
            </a:r>
            <a:r>
              <a:rPr u="none" spc="-240" dirty="0"/>
              <a:t>T</a:t>
            </a:r>
            <a:r>
              <a:rPr u="none" spc="-425" dirty="0"/>
              <a:t>H</a:t>
            </a:r>
            <a:r>
              <a:rPr u="none" spc="-5" dirty="0"/>
              <a:t> </a:t>
            </a:r>
            <a:r>
              <a:rPr u="none" spc="-204" dirty="0"/>
              <a:t>I</a:t>
            </a:r>
            <a:r>
              <a:rPr u="none" spc="-370" dirty="0"/>
              <a:t>N</a:t>
            </a:r>
            <a:r>
              <a:rPr u="none" spc="-325" dirty="0"/>
              <a:t>D</a:t>
            </a:r>
            <a:r>
              <a:rPr u="none" spc="-229" dirty="0"/>
              <a:t>I</a:t>
            </a:r>
            <a:r>
              <a:rPr u="none" spc="-125" dirty="0"/>
              <a:t>AN</a:t>
            </a:r>
            <a:r>
              <a:rPr u="none" spc="10" dirty="0"/>
              <a:t> </a:t>
            </a:r>
            <a:r>
              <a:rPr u="none" spc="-50" dirty="0"/>
              <a:t>P</a:t>
            </a:r>
            <a:r>
              <a:rPr u="none" spc="-145" dirty="0"/>
              <a:t>S</a:t>
            </a:r>
            <a:r>
              <a:rPr u="none" spc="-165" dirty="0"/>
              <a:t>U</a:t>
            </a:r>
            <a:r>
              <a:rPr sz="2000" u="none" spc="-5" dirty="0"/>
              <a:t>S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838200"/>
            <a:ext cx="1752600" cy="23332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901953"/>
            <a:ext cx="8770620" cy="25126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75615" marR="2309495" indent="-463550">
              <a:lnSpc>
                <a:spcPct val="100800"/>
              </a:lnSpc>
              <a:spcBef>
                <a:spcPts val="85"/>
              </a:spcBef>
              <a:tabLst>
                <a:tab pos="475615" algn="l"/>
              </a:tabLst>
            </a:pPr>
            <a:r>
              <a:rPr lang="en-US" sz="20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.	</a:t>
            </a:r>
            <a:r>
              <a:rPr sz="20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Bharat</a:t>
            </a:r>
            <a:r>
              <a:rPr sz="20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Electronics</a:t>
            </a:r>
            <a:r>
              <a:rPr sz="20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Limited</a:t>
            </a:r>
            <a:r>
              <a:rPr sz="20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(BEL):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(A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Government</a:t>
            </a:r>
            <a:r>
              <a:rPr sz="2000" spc="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India </a:t>
            </a:r>
            <a:r>
              <a:rPr sz="2000" spc="-44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Enterprise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under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Ministry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Defence,</a:t>
            </a:r>
            <a:r>
              <a:rPr sz="2000" spc="-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Department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Defence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Production).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Involved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design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,development </a:t>
            </a:r>
            <a:r>
              <a:rPr sz="2000" spc="-434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manufacture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professional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electronic equipment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&amp; 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600CC"/>
                </a:solidFill>
                <a:latin typeface="Calibri"/>
                <a:cs typeface="Calibri"/>
              </a:rPr>
              <a:t>systems</a:t>
            </a:r>
            <a:r>
              <a:rPr sz="2000" spc="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600CC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various</a:t>
            </a:r>
            <a:r>
              <a:rPr sz="2000" spc="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6600CC"/>
                </a:solidFill>
                <a:latin typeface="Calibri"/>
                <a:cs typeface="Calibri"/>
              </a:rPr>
              <a:t>Tanks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000" spc="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AFV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 platforms,</a:t>
            </a:r>
            <a:r>
              <a:rPr sz="2000" spc="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Artillery 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600CC"/>
                </a:solidFill>
                <a:latin typeface="Calibri"/>
                <a:cs typeface="Calibri"/>
              </a:rPr>
              <a:t>systems,</a:t>
            </a:r>
            <a:r>
              <a:rPr sz="2000" spc="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Rail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transportation,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Medical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Electronics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and </a:t>
            </a:r>
            <a:r>
              <a:rPr sz="20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Calibri"/>
                <a:cs typeface="Calibri"/>
              </a:rPr>
              <a:t>Electronic </a:t>
            </a:r>
            <a:r>
              <a:rPr sz="2000" spc="-20" dirty="0">
                <a:solidFill>
                  <a:srgbClr val="6600CC"/>
                </a:solidFill>
                <a:latin typeface="Calibri"/>
                <a:cs typeface="Calibri"/>
              </a:rPr>
              <a:t>Voting </a:t>
            </a:r>
            <a:r>
              <a:rPr sz="2000" dirty="0">
                <a:solidFill>
                  <a:srgbClr val="6600CC"/>
                </a:solidFill>
                <a:latin typeface="Calibri"/>
                <a:cs typeface="Calibri"/>
              </a:rPr>
              <a:t>machines</a:t>
            </a:r>
            <a:r>
              <a:rPr sz="2000" spc="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1600" spc="-10" dirty="0">
                <a:latin typeface="Calibri"/>
                <a:cs typeface="Calibri"/>
              </a:rPr>
              <a:t>Battlefield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Surveillance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7629" y="3389503"/>
            <a:ext cx="2120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Radar –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Short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Range(BEL)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4200" y="4114800"/>
            <a:ext cx="2209798" cy="16596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776209" y="5962599"/>
            <a:ext cx="553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BEML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21765"/>
            <a:ext cx="896429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841500" algn="l"/>
              </a:tabLst>
            </a:pP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VISION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3200" spc="-145" dirty="0">
                <a:solidFill>
                  <a:srgbClr val="6600FF"/>
                </a:solidFill>
                <a:latin typeface="Calibri"/>
                <a:cs typeface="Calibri"/>
              </a:rPr>
              <a:t>To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become</a:t>
            </a:r>
            <a:r>
              <a:rPr sz="3200" spc="-2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an </a:t>
            </a:r>
            <a:r>
              <a:rPr sz="3200" spc="-15" dirty="0">
                <a:solidFill>
                  <a:srgbClr val="6600FF"/>
                </a:solidFill>
                <a:latin typeface="Calibri"/>
                <a:cs typeface="Calibri"/>
              </a:rPr>
              <a:t>innovative</a:t>
            </a:r>
            <a:r>
              <a:rPr sz="3200" spc="1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vehicle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6600FF"/>
                </a:solidFill>
                <a:latin typeface="Calibri"/>
                <a:cs typeface="Calibri"/>
              </a:rPr>
              <a:t>for </a:t>
            </a:r>
            <a:r>
              <a:rPr sz="3200" spc="-3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partnership</a:t>
            </a:r>
            <a:r>
              <a:rPr sz="3200" spc="2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with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Original</a:t>
            </a:r>
            <a:r>
              <a:rPr sz="3200" spc="1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6600FF"/>
                </a:solidFill>
                <a:latin typeface="Calibri"/>
                <a:cs typeface="Calibri"/>
              </a:rPr>
              <a:t>Equipment</a:t>
            </a:r>
            <a:r>
              <a:rPr sz="3200" spc="2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6600FF"/>
                </a:solidFill>
                <a:latin typeface="Calibri"/>
                <a:cs typeface="Calibri"/>
              </a:rPr>
              <a:t>Manufacturers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(OEMs)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6600FF"/>
                </a:solidFill>
                <a:latin typeface="Calibri"/>
                <a:cs typeface="Calibri"/>
              </a:rPr>
              <a:t>for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promoting</a:t>
            </a:r>
            <a:r>
              <a:rPr sz="3200" spc="1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India</a:t>
            </a:r>
            <a:r>
              <a:rPr sz="3200" spc="3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as</a:t>
            </a:r>
            <a:r>
              <a:rPr sz="3200" spc="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manufacturing</a:t>
            </a:r>
            <a:r>
              <a:rPr sz="3200" spc="4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hub</a:t>
            </a:r>
            <a:r>
              <a:rPr sz="3200" spc="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of </a:t>
            </a:r>
            <a:r>
              <a:rPr sz="3200" spc="-70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6600FF"/>
                </a:solidFill>
                <a:latin typeface="Calibri"/>
                <a:cs typeface="Calibri"/>
              </a:rPr>
              <a:t>Defence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Products.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12700" marR="553720">
              <a:lnSpc>
                <a:spcPct val="100000"/>
              </a:lnSpc>
              <a:tabLst>
                <a:tab pos="1841500" algn="l"/>
              </a:tabLst>
            </a:pP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MISSION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3200" spc="-145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emerge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as an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effective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partner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7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Defence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Manufacturing</a:t>
            </a:r>
            <a:r>
              <a:rPr sz="32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Eco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System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facilitating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Prime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Ministers</a:t>
            </a:r>
            <a:r>
              <a:rPr sz="32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Clarion</a:t>
            </a:r>
            <a:r>
              <a:rPr sz="3200" spc="1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call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“Make-in-India”</a:t>
            </a:r>
            <a:r>
              <a:rPr sz="3200" spc="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and </a:t>
            </a:r>
            <a:r>
              <a:rPr sz="3200" spc="-71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6600FF"/>
                </a:solidFill>
                <a:latin typeface="Calibri"/>
                <a:cs typeface="Calibri"/>
              </a:rPr>
              <a:t>“Atmanirbhar</a:t>
            </a:r>
            <a:r>
              <a:rPr sz="3200" spc="20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FF"/>
                </a:solidFill>
                <a:latin typeface="Calibri"/>
                <a:cs typeface="Calibri"/>
              </a:rPr>
              <a:t>Bharat”</a:t>
            </a:r>
            <a:r>
              <a:rPr sz="3200" spc="-5" dirty="0">
                <a:solidFill>
                  <a:srgbClr val="66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600FF"/>
                </a:solidFill>
                <a:latin typeface="Calibri"/>
                <a:cs typeface="Calibri"/>
              </a:rPr>
              <a:t>projects.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306" y="105613"/>
            <a:ext cx="6911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5780" algn="l"/>
                <a:tab pos="2456180" algn="l"/>
                <a:tab pos="4579620" algn="l"/>
                <a:tab pos="5436870" algn="l"/>
              </a:tabLst>
            </a:pPr>
            <a:r>
              <a:rPr sz="4000" spc="-484" dirty="0"/>
              <a:t>V</a:t>
            </a:r>
            <a:r>
              <a:rPr sz="4000" spc="-254" dirty="0"/>
              <a:t>I</a:t>
            </a:r>
            <a:r>
              <a:rPr sz="4000" spc="-5" dirty="0"/>
              <a:t>S</a:t>
            </a:r>
            <a:r>
              <a:rPr sz="4000" spc="-330" dirty="0"/>
              <a:t>I</a:t>
            </a:r>
            <a:r>
              <a:rPr sz="4000" spc="-625" dirty="0"/>
              <a:t>O</a:t>
            </a:r>
            <a:r>
              <a:rPr sz="4000" spc="-490" dirty="0"/>
              <a:t>N</a:t>
            </a:r>
            <a:r>
              <a:rPr sz="4000" dirty="0"/>
              <a:t>	</a:t>
            </a:r>
            <a:r>
              <a:rPr sz="4000" spc="-130" dirty="0"/>
              <a:t>&amp;</a:t>
            </a:r>
            <a:r>
              <a:rPr sz="4000" dirty="0"/>
              <a:t>	</a:t>
            </a:r>
            <a:r>
              <a:rPr sz="4000" spc="-840" dirty="0"/>
              <a:t>M</a:t>
            </a:r>
            <a:r>
              <a:rPr sz="4000" spc="-330" dirty="0"/>
              <a:t>I</a:t>
            </a:r>
            <a:r>
              <a:rPr sz="4000" spc="-10" dirty="0"/>
              <a:t>S</a:t>
            </a:r>
            <a:r>
              <a:rPr sz="4000" spc="-5" dirty="0"/>
              <a:t>S</a:t>
            </a:r>
            <a:r>
              <a:rPr sz="4000" spc="-480" dirty="0"/>
              <a:t>IO</a:t>
            </a:r>
            <a:r>
              <a:rPr sz="4000" spc="-490" dirty="0"/>
              <a:t>N</a:t>
            </a:r>
            <a:r>
              <a:rPr sz="4000" dirty="0"/>
              <a:t>	</a:t>
            </a:r>
            <a:r>
              <a:rPr sz="4000" spc="-605" dirty="0"/>
              <a:t>O</a:t>
            </a:r>
            <a:r>
              <a:rPr sz="4000" spc="-240" dirty="0"/>
              <a:t>F</a:t>
            </a:r>
            <a:r>
              <a:rPr sz="4000" dirty="0"/>
              <a:t>	</a:t>
            </a:r>
            <a:r>
              <a:rPr sz="4000" spc="-350" dirty="0"/>
              <a:t>T</a:t>
            </a:r>
            <a:r>
              <a:rPr sz="4000" spc="-260" dirty="0"/>
              <a:t>DSPL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54710"/>
            <a:ext cx="8703945" cy="53670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Following</a:t>
            </a:r>
            <a:r>
              <a:rPr sz="2400" spc="-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initiatives </a:t>
            </a:r>
            <a:r>
              <a:rPr sz="2400" spc="-15" dirty="0">
                <a:solidFill>
                  <a:srgbClr val="6600CC"/>
                </a:solidFill>
                <a:latin typeface="Calibri"/>
                <a:cs typeface="Calibri"/>
              </a:rPr>
              <a:t>are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 being </a:t>
            </a:r>
            <a:r>
              <a:rPr sz="2400" spc="-20" dirty="0">
                <a:solidFill>
                  <a:srgbClr val="6600CC"/>
                </a:solidFill>
                <a:latin typeface="Calibri"/>
                <a:cs typeface="Calibri"/>
              </a:rPr>
              <a:t>taken</a:t>
            </a:r>
            <a:r>
              <a:rPr sz="2400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by</a:t>
            </a:r>
            <a:r>
              <a:rPr sz="24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TDSPL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 :-</a:t>
            </a:r>
            <a:endParaRPr sz="2400">
              <a:latin typeface="Calibri"/>
              <a:cs typeface="Calibri"/>
            </a:endParaRPr>
          </a:p>
          <a:p>
            <a:pPr marL="355600" marR="754380">
              <a:lnSpc>
                <a:spcPct val="100000"/>
              </a:lnSpc>
              <a:spcBef>
                <a:spcPts val="575"/>
              </a:spcBef>
              <a:buAutoNum type="alphaLcParenBoth"/>
              <a:tabLst>
                <a:tab pos="927100" algn="l"/>
                <a:tab pos="927735" algn="l"/>
                <a:tab pos="3961765" algn="l"/>
              </a:tabLst>
            </a:pP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EoI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already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submitted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Government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Owned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Corporate </a:t>
            </a:r>
            <a:r>
              <a:rPr sz="2400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Operated</a:t>
            </a:r>
            <a:r>
              <a:rPr sz="2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(GOCO)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Model</a:t>
            </a:r>
            <a:r>
              <a:rPr sz="2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for	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505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Army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Base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Workshop.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lphaLcParenBoth"/>
            </a:pPr>
            <a:endParaRPr sz="3300">
              <a:latin typeface="Calibri"/>
              <a:cs typeface="Calibri"/>
            </a:endParaRPr>
          </a:p>
          <a:p>
            <a:pPr marL="355600" marR="24130">
              <a:lnSpc>
                <a:spcPct val="100000"/>
              </a:lnSpc>
              <a:buAutoNum type="alphaLcParenBoth"/>
              <a:tabLst>
                <a:tab pos="927100" algn="l"/>
                <a:tab pos="927735" algn="l"/>
              </a:tabLst>
            </a:pP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Be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Original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Equipment Suppliers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Stockists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6600CC"/>
                </a:solidFill>
                <a:latin typeface="Calibri"/>
                <a:cs typeface="Calibri"/>
              </a:rPr>
              <a:t>Uralvagonzavod </a:t>
            </a:r>
            <a:r>
              <a:rPr sz="2400" spc="-5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(UVZ)</a:t>
            </a:r>
            <a:r>
              <a:rPr sz="2400" spc="-20" dirty="0">
                <a:solidFill>
                  <a:srgbClr val="6600CC"/>
                </a:solidFill>
                <a:latin typeface="Calibri"/>
                <a:cs typeface="Calibri"/>
              </a:rPr>
              <a:t> for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Assemblies</a:t>
            </a:r>
            <a:r>
              <a:rPr sz="2400" spc="-2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 Spare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Parts</a:t>
            </a:r>
            <a:r>
              <a:rPr sz="24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6600CC"/>
                </a:solidFill>
                <a:latin typeface="Calibri"/>
                <a:cs typeface="Calibri"/>
              </a:rPr>
              <a:t>Tank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T-72,</a:t>
            </a:r>
            <a:r>
              <a:rPr sz="24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6600CC"/>
                </a:solidFill>
                <a:latin typeface="Calibri"/>
                <a:cs typeface="Calibri"/>
              </a:rPr>
              <a:t>Tank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T-90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&amp;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all </a:t>
            </a:r>
            <a:r>
              <a:rPr sz="2400" spc="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variants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BMP</a:t>
            </a:r>
            <a:r>
              <a:rPr sz="2400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India.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lphaLcParenBoth"/>
            </a:pPr>
            <a:endParaRPr sz="3300">
              <a:latin typeface="Calibri"/>
              <a:cs typeface="Calibri"/>
            </a:endParaRPr>
          </a:p>
          <a:p>
            <a:pPr marL="355600" marR="319405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927100" algn="l"/>
                <a:tab pos="927735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Manufacture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spare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parts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Tank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T-72</a:t>
            </a:r>
            <a:r>
              <a:rPr sz="2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Tank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T-90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in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India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400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collaboration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UVZ.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lphaLcParenBoth"/>
            </a:pPr>
            <a:endParaRPr sz="33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buAutoNum type="alphaLcParenBoth"/>
              <a:tabLst>
                <a:tab pos="927100" algn="l"/>
                <a:tab pos="927735" algn="l"/>
              </a:tabLst>
            </a:pP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Manufacture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Small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Arms and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Ammunition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per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requirements </a:t>
            </a:r>
            <a:r>
              <a:rPr sz="2400" spc="-53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Armed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Calibri"/>
                <a:cs typeface="Calibri"/>
              </a:rPr>
              <a:t>Forces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 other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security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agencies.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8" y="-10210"/>
            <a:ext cx="6855461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61745" algn="l"/>
                <a:tab pos="2150745" algn="l"/>
                <a:tab pos="2760345" algn="l"/>
                <a:tab pos="3121660" algn="l"/>
                <a:tab pos="3723640" algn="l"/>
                <a:tab pos="5863590" algn="l"/>
              </a:tabLst>
            </a:pPr>
            <a:r>
              <a:rPr spc="-430" dirty="0"/>
              <a:t>M</a:t>
            </a:r>
            <a:r>
              <a:rPr spc="-290" dirty="0"/>
              <a:t>E</a:t>
            </a:r>
            <a:r>
              <a:rPr spc="-385" dirty="0"/>
              <a:t>C</a:t>
            </a:r>
            <a:r>
              <a:rPr spc="-170" dirty="0"/>
              <a:t>H</a:t>
            </a:r>
            <a:r>
              <a:rPr spc="-155" dirty="0"/>
              <a:t>A</a:t>
            </a:r>
            <a:r>
              <a:rPr spc="-340" dirty="0"/>
              <a:t>N</a:t>
            </a:r>
            <a:r>
              <a:rPr spc="-120" dirty="0"/>
              <a:t>IS</a:t>
            </a:r>
            <a:r>
              <a:rPr spc="-600" dirty="0"/>
              <a:t>M</a:t>
            </a:r>
            <a:r>
              <a:rPr dirty="0"/>
              <a:t>	</a:t>
            </a:r>
            <a:r>
              <a:rPr spc="-245" dirty="0"/>
              <a:t>T</a:t>
            </a:r>
            <a:r>
              <a:rPr spc="-434" dirty="0"/>
              <a:t>O</a:t>
            </a:r>
            <a:r>
              <a:rPr dirty="0"/>
              <a:t>	</a:t>
            </a:r>
            <a:r>
              <a:rPr spc="-280" dirty="0"/>
              <a:t>O</a:t>
            </a:r>
            <a:r>
              <a:rPr spc="-195" dirty="0"/>
              <a:t>P</a:t>
            </a:r>
            <a:r>
              <a:rPr spc="-120" dirty="0"/>
              <a:t>E</a:t>
            </a:r>
            <a:r>
              <a:rPr spc="-80" dirty="0"/>
              <a:t>R</a:t>
            </a:r>
            <a:r>
              <a:rPr spc="-75" dirty="0"/>
              <a:t>A</a:t>
            </a:r>
            <a:r>
              <a:rPr spc="-240" dirty="0"/>
              <a:t>T</a:t>
            </a:r>
            <a:r>
              <a:rPr spc="-315" dirty="0"/>
              <a:t>IO</a:t>
            </a:r>
            <a:r>
              <a:rPr spc="-380" dirty="0"/>
              <a:t>N</a:t>
            </a:r>
            <a:r>
              <a:rPr spc="-125" dirty="0"/>
              <a:t>A</a:t>
            </a:r>
            <a:r>
              <a:rPr spc="-110" dirty="0"/>
              <a:t>L</a:t>
            </a:r>
            <a:r>
              <a:rPr spc="-114" dirty="0"/>
              <a:t>I</a:t>
            </a:r>
            <a:r>
              <a:rPr spc="-190" dirty="0"/>
              <a:t>Z</a:t>
            </a:r>
            <a:r>
              <a:rPr spc="-130" dirty="0"/>
              <a:t>E</a:t>
            </a:r>
            <a:r>
              <a:rPr dirty="0"/>
              <a:t>	</a:t>
            </a:r>
            <a:r>
              <a:rPr spc="-245" dirty="0"/>
              <a:t>T</a:t>
            </a:r>
            <a:r>
              <a:rPr spc="-215" dirty="0"/>
              <a:t>HE </a:t>
            </a:r>
            <a:r>
              <a:rPr u="none" spc="-95" dirty="0"/>
              <a:t> </a:t>
            </a:r>
            <a:r>
              <a:rPr spc="-254" dirty="0"/>
              <a:t>VISION	</a:t>
            </a:r>
            <a:r>
              <a:rPr spc="-95" dirty="0"/>
              <a:t>&amp;</a:t>
            </a:r>
            <a:r>
              <a:rPr spc="50" dirty="0"/>
              <a:t> </a:t>
            </a:r>
            <a:r>
              <a:rPr spc="-265" dirty="0"/>
              <a:t>MISSION	</a:t>
            </a:r>
            <a:r>
              <a:rPr spc="-305" dirty="0"/>
              <a:t>OF	</a:t>
            </a:r>
            <a:r>
              <a:rPr spc="-195" dirty="0"/>
              <a:t>TDSPL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7936"/>
            <a:ext cx="35515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325" dirty="0">
                <a:latin typeface="Times New Roman"/>
                <a:cs typeface="Times New Roman"/>
              </a:rPr>
              <a:t>GOCO</a:t>
            </a:r>
            <a:r>
              <a:rPr sz="4000" b="0" u="none" spc="10" dirty="0">
                <a:latin typeface="Times New Roman"/>
                <a:cs typeface="Times New Roman"/>
              </a:rPr>
              <a:t> </a:t>
            </a:r>
            <a:r>
              <a:rPr sz="4000" b="0" u="none" spc="-225" dirty="0">
                <a:latin typeface="Times New Roman"/>
                <a:cs typeface="Times New Roman"/>
              </a:rPr>
              <a:t>CONCEPT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2555" y="1371600"/>
            <a:ext cx="4988560" cy="462280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2400" b="1" u="heavy" dirty="0">
                <a:solidFill>
                  <a:srgbClr val="FFB3B3"/>
                </a:solidFill>
                <a:uFill>
                  <a:solidFill>
                    <a:srgbClr val="FFB3B3"/>
                  </a:solidFill>
                </a:u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ovt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wned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66FF66"/>
                </a:solidFill>
                <a:uFill>
                  <a:solidFill>
                    <a:srgbClr val="66FF66"/>
                  </a:solidFill>
                </a:uFill>
                <a:latin typeface="Arial"/>
                <a:cs typeface="Arial"/>
              </a:rPr>
              <a:t>C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66FF66"/>
                  </a:solidFill>
                </a:uFill>
                <a:latin typeface="Arial"/>
                <a:cs typeface="Arial"/>
              </a:rPr>
              <a:t>orporate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perated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1244" y="2072639"/>
            <a:ext cx="6602095" cy="240030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35255" rIns="0" bIns="0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10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“A</a:t>
            </a:r>
            <a:r>
              <a:rPr sz="2000" b="1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Govt</a:t>
            </a:r>
            <a:r>
              <a:rPr sz="2000" b="1" spc="9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owned,</a:t>
            </a:r>
            <a:r>
              <a:rPr sz="2000" b="1" spc="9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sz="2000" b="1" spc="9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operated</a:t>
            </a:r>
            <a:r>
              <a:rPr sz="2000" b="1" spc="9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endParaRPr sz="2000">
              <a:latin typeface="Arial"/>
              <a:cs typeface="Arial"/>
            </a:endParaRPr>
          </a:p>
          <a:p>
            <a:pPr marL="92075" marR="83820" algn="just">
              <a:lnSpc>
                <a:spcPct val="15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allows each partner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perform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duties for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uniquely suited.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 Govt defines mission areas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pvt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sector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implements the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using best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practices.”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42296" y="4446968"/>
            <a:ext cx="875030" cy="534035"/>
            <a:chOff x="3642296" y="4446968"/>
            <a:chExt cx="875030" cy="534035"/>
          </a:xfrm>
        </p:grpSpPr>
        <p:sp>
          <p:nvSpPr>
            <p:cNvPr id="6" name="object 6"/>
            <p:cNvSpPr/>
            <p:nvPr/>
          </p:nvSpPr>
          <p:spPr>
            <a:xfrm>
              <a:off x="3655314" y="4459985"/>
              <a:ext cx="848994" cy="508000"/>
            </a:xfrm>
            <a:custGeom>
              <a:avLst/>
              <a:gdLst/>
              <a:ahLst/>
              <a:cxnLst/>
              <a:rect l="l" t="t" r="r" b="b"/>
              <a:pathLst>
                <a:path w="848995" h="508000">
                  <a:moveTo>
                    <a:pt x="848867" y="0"/>
                  </a:moveTo>
                  <a:lnTo>
                    <a:pt x="0" y="0"/>
                  </a:lnTo>
                  <a:lnTo>
                    <a:pt x="0" y="507492"/>
                  </a:lnTo>
                  <a:lnTo>
                    <a:pt x="848867" y="507492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5314" y="4459985"/>
              <a:ext cx="848994" cy="508000"/>
            </a:xfrm>
            <a:custGeom>
              <a:avLst/>
              <a:gdLst/>
              <a:ahLst/>
              <a:cxnLst/>
              <a:rect l="l" t="t" r="r" b="b"/>
              <a:pathLst>
                <a:path w="848995" h="508000">
                  <a:moveTo>
                    <a:pt x="0" y="507492"/>
                  </a:moveTo>
                  <a:lnTo>
                    <a:pt x="848867" y="507492"/>
                  </a:lnTo>
                  <a:lnTo>
                    <a:pt x="848867" y="0"/>
                  </a:lnTo>
                  <a:lnTo>
                    <a:pt x="0" y="0"/>
                  </a:lnTo>
                  <a:lnTo>
                    <a:pt x="0" y="50749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99459" y="4486782"/>
            <a:ext cx="5588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8482" y="4459985"/>
            <a:ext cx="850900" cy="508000"/>
          </a:xfrm>
          <a:prstGeom prst="rect">
            <a:avLst/>
          </a:prstGeom>
          <a:solidFill>
            <a:srgbClr val="C0504D"/>
          </a:solidFill>
          <a:ln w="25907">
            <a:solidFill>
              <a:srgbClr val="385D8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310"/>
              </a:spcBef>
            </a:pP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2731" y="4919726"/>
            <a:ext cx="4023360" cy="1731010"/>
            <a:chOff x="522731" y="4919726"/>
            <a:chExt cx="4023360" cy="1731010"/>
          </a:xfrm>
        </p:grpSpPr>
        <p:sp>
          <p:nvSpPr>
            <p:cNvPr id="11" name="object 11"/>
            <p:cNvSpPr/>
            <p:nvPr/>
          </p:nvSpPr>
          <p:spPr>
            <a:xfrm>
              <a:off x="535685" y="4932680"/>
              <a:ext cx="3997960" cy="1705610"/>
            </a:xfrm>
            <a:custGeom>
              <a:avLst/>
              <a:gdLst/>
              <a:ahLst/>
              <a:cxnLst/>
              <a:rect l="l" t="t" r="r" b="b"/>
              <a:pathLst>
                <a:path w="3997960" h="1705609">
                  <a:moveTo>
                    <a:pt x="3617849" y="0"/>
                  </a:moveTo>
                  <a:lnTo>
                    <a:pt x="2331847" y="790702"/>
                  </a:lnTo>
                  <a:lnTo>
                    <a:pt x="0" y="790702"/>
                  </a:lnTo>
                  <a:lnTo>
                    <a:pt x="0" y="1705102"/>
                  </a:lnTo>
                  <a:lnTo>
                    <a:pt x="3997452" y="1705102"/>
                  </a:lnTo>
                  <a:lnTo>
                    <a:pt x="3997452" y="790702"/>
                  </a:lnTo>
                  <a:lnTo>
                    <a:pt x="3331210" y="790702"/>
                  </a:lnTo>
                  <a:lnTo>
                    <a:pt x="3617849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685" y="4932680"/>
              <a:ext cx="3997960" cy="1705610"/>
            </a:xfrm>
            <a:custGeom>
              <a:avLst/>
              <a:gdLst/>
              <a:ahLst/>
              <a:cxnLst/>
              <a:rect l="l" t="t" r="r" b="b"/>
              <a:pathLst>
                <a:path w="3997960" h="1705609">
                  <a:moveTo>
                    <a:pt x="0" y="790702"/>
                  </a:moveTo>
                  <a:lnTo>
                    <a:pt x="2331847" y="790702"/>
                  </a:lnTo>
                  <a:lnTo>
                    <a:pt x="3617849" y="0"/>
                  </a:lnTo>
                  <a:lnTo>
                    <a:pt x="3331210" y="790702"/>
                  </a:lnTo>
                  <a:lnTo>
                    <a:pt x="3997452" y="790702"/>
                  </a:lnTo>
                  <a:lnTo>
                    <a:pt x="3997452" y="943102"/>
                  </a:lnTo>
                  <a:lnTo>
                    <a:pt x="3997452" y="1171702"/>
                  </a:lnTo>
                  <a:lnTo>
                    <a:pt x="3997452" y="1705102"/>
                  </a:lnTo>
                  <a:lnTo>
                    <a:pt x="3331210" y="1705102"/>
                  </a:lnTo>
                  <a:lnTo>
                    <a:pt x="2331847" y="1705102"/>
                  </a:lnTo>
                  <a:lnTo>
                    <a:pt x="0" y="1705102"/>
                  </a:lnTo>
                  <a:lnTo>
                    <a:pt x="0" y="1171702"/>
                  </a:lnTo>
                  <a:lnTo>
                    <a:pt x="0" y="943102"/>
                  </a:lnTo>
                  <a:lnTo>
                    <a:pt x="0" y="79070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0603" y="5855309"/>
            <a:ext cx="37445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Govt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Govt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retains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tabLst>
                <a:tab pos="233235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exercises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control	at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79264" y="4946650"/>
            <a:ext cx="4150360" cy="1678305"/>
            <a:chOff x="4779264" y="4946650"/>
            <a:chExt cx="4150360" cy="1678305"/>
          </a:xfrm>
        </p:grpSpPr>
        <p:sp>
          <p:nvSpPr>
            <p:cNvPr id="15" name="object 15"/>
            <p:cNvSpPr/>
            <p:nvPr/>
          </p:nvSpPr>
          <p:spPr>
            <a:xfrm>
              <a:off x="4792218" y="4959603"/>
              <a:ext cx="4124325" cy="1652270"/>
            </a:xfrm>
            <a:custGeom>
              <a:avLst/>
              <a:gdLst/>
              <a:ahLst/>
              <a:cxnLst/>
              <a:rect l="l" t="t" r="r" b="b"/>
              <a:pathLst>
                <a:path w="4124325" h="1652270">
                  <a:moveTo>
                    <a:pt x="231267" y="0"/>
                  </a:moveTo>
                  <a:lnTo>
                    <a:pt x="687324" y="661670"/>
                  </a:lnTo>
                  <a:lnTo>
                    <a:pt x="0" y="661670"/>
                  </a:lnTo>
                  <a:lnTo>
                    <a:pt x="0" y="1652270"/>
                  </a:lnTo>
                  <a:lnTo>
                    <a:pt x="4123943" y="1652270"/>
                  </a:lnTo>
                  <a:lnTo>
                    <a:pt x="4123943" y="661670"/>
                  </a:lnTo>
                  <a:lnTo>
                    <a:pt x="1718310" y="661670"/>
                  </a:lnTo>
                  <a:lnTo>
                    <a:pt x="23126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92218" y="4959603"/>
              <a:ext cx="4124325" cy="1652270"/>
            </a:xfrm>
            <a:custGeom>
              <a:avLst/>
              <a:gdLst/>
              <a:ahLst/>
              <a:cxnLst/>
              <a:rect l="l" t="t" r="r" b="b"/>
              <a:pathLst>
                <a:path w="4124325" h="1652270">
                  <a:moveTo>
                    <a:pt x="0" y="661670"/>
                  </a:moveTo>
                  <a:lnTo>
                    <a:pt x="687324" y="661670"/>
                  </a:lnTo>
                  <a:lnTo>
                    <a:pt x="231267" y="0"/>
                  </a:lnTo>
                  <a:lnTo>
                    <a:pt x="1718310" y="661670"/>
                  </a:lnTo>
                  <a:lnTo>
                    <a:pt x="4123943" y="661670"/>
                  </a:lnTo>
                  <a:lnTo>
                    <a:pt x="4123943" y="826770"/>
                  </a:lnTo>
                  <a:lnTo>
                    <a:pt x="4123943" y="1074420"/>
                  </a:lnTo>
                  <a:lnTo>
                    <a:pt x="4123943" y="1652270"/>
                  </a:lnTo>
                  <a:lnTo>
                    <a:pt x="1718310" y="1652270"/>
                  </a:lnTo>
                  <a:lnTo>
                    <a:pt x="687324" y="1652270"/>
                  </a:lnTo>
                  <a:lnTo>
                    <a:pt x="0" y="1652270"/>
                  </a:lnTo>
                  <a:lnTo>
                    <a:pt x="0" y="1074420"/>
                  </a:lnTo>
                  <a:lnTo>
                    <a:pt x="0" y="826770"/>
                  </a:lnTo>
                  <a:lnTo>
                    <a:pt x="0" y="6616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86909" y="5639206"/>
            <a:ext cx="373316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Operated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contractual terms to a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contractor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specified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539" y="983361"/>
            <a:ext cx="8799195" cy="5602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615" marR="171450" indent="-46355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75615" algn="l"/>
                <a:tab pos="476250" algn="l"/>
              </a:tabLst>
            </a:pP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An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Inter-Governmental</a:t>
            </a:r>
            <a:r>
              <a:rPr sz="22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Agreement</a:t>
            </a:r>
            <a:r>
              <a:rPr sz="22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(IGA)</a:t>
            </a:r>
            <a:r>
              <a:rPr sz="22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on</a:t>
            </a:r>
            <a:r>
              <a:rPr sz="22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“Mutual</a:t>
            </a:r>
            <a:r>
              <a:rPr sz="22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Cooperation</a:t>
            </a:r>
            <a:r>
              <a:rPr sz="22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in </a:t>
            </a:r>
            <a:r>
              <a:rPr sz="2200" spc="-5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Joint</a:t>
            </a:r>
            <a:r>
              <a:rPr sz="22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manufacturing</a:t>
            </a:r>
            <a:r>
              <a:rPr sz="2200" spc="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Spares,</a:t>
            </a:r>
            <a:r>
              <a:rPr sz="22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Components,</a:t>
            </a:r>
            <a:r>
              <a:rPr sz="22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Aggregates</a:t>
            </a:r>
            <a:r>
              <a:rPr sz="22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and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other </a:t>
            </a:r>
            <a:r>
              <a:rPr sz="2200" spc="-5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material</a:t>
            </a:r>
            <a:r>
              <a:rPr sz="22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related</a:t>
            </a:r>
            <a:r>
              <a:rPr sz="22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to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Russian/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Soviet</a:t>
            </a:r>
            <a:r>
              <a:rPr sz="22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origin</a:t>
            </a:r>
            <a:r>
              <a:rPr sz="2200" spc="-1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Arms</a:t>
            </a:r>
            <a:r>
              <a:rPr sz="22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and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Equipment”</a:t>
            </a:r>
            <a:r>
              <a:rPr sz="22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was</a:t>
            </a:r>
            <a:r>
              <a:rPr sz="22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signed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at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Vladivostok</a:t>
            </a:r>
            <a:r>
              <a:rPr sz="22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on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04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Sep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2019.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2200">
              <a:latin typeface="Microsoft Sans Serif"/>
              <a:cs typeface="Microsoft Sans Serif"/>
            </a:endParaRPr>
          </a:p>
          <a:p>
            <a:pPr marL="475615" marR="31115" indent="-463550">
              <a:lnSpc>
                <a:spcPct val="106200"/>
              </a:lnSpc>
              <a:buFont typeface="Wingdings"/>
              <a:buChar char=""/>
              <a:tabLst>
                <a:tab pos="475615" algn="l"/>
                <a:tab pos="476250" algn="l"/>
                <a:tab pos="3103245" algn="l"/>
              </a:tabLst>
            </a:pPr>
            <a:r>
              <a:rPr sz="2200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sz="22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2200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j</a:t>
            </a:r>
            <a:r>
              <a:rPr sz="22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200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c</a:t>
            </a:r>
            <a:r>
              <a:rPr sz="22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200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200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v</a:t>
            </a:r>
            <a:r>
              <a:rPr sz="22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200" u="heavy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sz="22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f</a:t>
            </a:r>
            <a:r>
              <a:rPr sz="220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th</a:t>
            </a:r>
            <a:r>
              <a:rPr sz="22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200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200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2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200" dirty="0">
                <a:solidFill>
                  <a:srgbClr val="C00000"/>
                </a:solidFill>
                <a:latin typeface="Microsoft Sans Serif"/>
                <a:cs typeface="Microsoft Sans Serif"/>
              </a:rPr>
              <a:t>	</a:t>
            </a:r>
            <a:r>
              <a:rPr sz="2200" spc="-270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22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enhan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c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2200" spc="-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th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22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afte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22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a</a:t>
            </a:r>
            <a:r>
              <a:rPr sz="22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l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22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uppor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22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an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d 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operational </a:t>
            </a:r>
            <a:r>
              <a:rPr sz="22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availability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of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Russian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origin equipment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in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India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by </a:t>
            </a:r>
            <a:r>
              <a:rPr sz="2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production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of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spares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in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India through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JV/Partnership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with </a:t>
            </a:r>
            <a:r>
              <a:rPr sz="2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Russian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OEMs</a:t>
            </a:r>
            <a:r>
              <a:rPr sz="22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22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enable</a:t>
            </a:r>
            <a:r>
              <a:rPr sz="22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Indian</a:t>
            </a:r>
            <a:r>
              <a:rPr sz="2200" spc="-7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partners</a:t>
            </a:r>
            <a:r>
              <a:rPr sz="22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to</a:t>
            </a:r>
            <a:r>
              <a:rPr sz="22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get</a:t>
            </a:r>
            <a:r>
              <a:rPr sz="22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long</a:t>
            </a:r>
            <a:r>
              <a:rPr sz="22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term</a:t>
            </a:r>
            <a:r>
              <a:rPr sz="22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orders</a:t>
            </a:r>
            <a:r>
              <a:rPr sz="22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of</a:t>
            </a:r>
            <a:r>
              <a:rPr sz="22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05</a:t>
            </a:r>
            <a:r>
              <a:rPr sz="22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years </a:t>
            </a:r>
            <a:r>
              <a:rPr sz="2200" spc="-5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or</a:t>
            </a:r>
            <a:r>
              <a:rPr sz="22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more.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450">
              <a:latin typeface="Microsoft Sans Serif"/>
              <a:cs typeface="Microsoft Sans Serif"/>
            </a:endParaRPr>
          </a:p>
          <a:p>
            <a:pPr marL="475615" marR="5080" indent="-463550">
              <a:lnSpc>
                <a:spcPct val="106400"/>
              </a:lnSpc>
              <a:buClr>
                <a:srgbClr val="6600CC"/>
              </a:buClr>
              <a:buFont typeface="Wingdings"/>
              <a:buChar char=""/>
              <a:tabLst>
                <a:tab pos="550545" algn="l"/>
                <a:tab pos="551180" algn="l"/>
                <a:tab pos="4210050" algn="l"/>
              </a:tabLst>
            </a:pPr>
            <a:r>
              <a:rPr dirty="0"/>
              <a:t>	</a:t>
            </a:r>
            <a:r>
              <a:rPr sz="2200" u="heavy" spc="-30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Conditions</a:t>
            </a:r>
            <a:r>
              <a:rPr sz="2200" u="heavy" spc="-5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/</a:t>
            </a:r>
            <a:r>
              <a:rPr sz="2200" u="heavy" spc="-2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Microsoft Sans Serif"/>
                <a:cs typeface="Microsoft Sans Serif"/>
              </a:rPr>
              <a:t>Commandments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	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to</a:t>
            </a:r>
            <a:r>
              <a:rPr sz="2200" spc="-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be</a:t>
            </a:r>
            <a:r>
              <a:rPr sz="220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strictly</a:t>
            </a:r>
            <a:r>
              <a:rPr sz="2200" spc="-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observed</a:t>
            </a:r>
            <a:r>
              <a:rPr sz="2200" spc="-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while</a:t>
            </a:r>
            <a:r>
              <a:rPr sz="2200" spc="-6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setting</a:t>
            </a:r>
            <a:r>
              <a:rPr sz="2200" spc="-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up </a:t>
            </a:r>
            <a:r>
              <a:rPr sz="2200" spc="-5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200" spc="-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the</a:t>
            </a:r>
            <a:r>
              <a:rPr sz="220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manufacturing</a:t>
            </a:r>
            <a:r>
              <a:rPr sz="22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unit</a:t>
            </a:r>
            <a:r>
              <a:rPr sz="22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220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India</a:t>
            </a:r>
            <a:r>
              <a:rPr sz="22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927100" lvl="1" indent="-451484">
              <a:lnSpc>
                <a:spcPct val="100000"/>
              </a:lnSpc>
              <a:spcBef>
                <a:spcPts val="15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Reduction</a:t>
            </a:r>
            <a:r>
              <a:rPr sz="22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price</a:t>
            </a:r>
            <a:r>
              <a:rPr sz="2200" spc="-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as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compare</a:t>
            </a:r>
            <a:r>
              <a:rPr sz="220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to</a:t>
            </a:r>
            <a:r>
              <a:rPr sz="220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the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import</a:t>
            </a:r>
            <a:r>
              <a:rPr sz="220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prices</a:t>
            </a:r>
            <a:endParaRPr sz="2200">
              <a:latin typeface="Microsoft Sans Serif"/>
              <a:cs typeface="Microsoft Sans Serif"/>
            </a:endParaRPr>
          </a:p>
          <a:p>
            <a:pPr marL="927100" lvl="1" indent="-451484">
              <a:lnSpc>
                <a:spcPct val="100000"/>
              </a:lnSpc>
              <a:spcBef>
                <a:spcPts val="160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Reduction</a:t>
            </a:r>
            <a:r>
              <a:rPr sz="2200" spc="-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2200" spc="-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delivery</a:t>
            </a:r>
            <a:r>
              <a:rPr sz="2200" spc="-6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period</a:t>
            </a:r>
            <a:r>
              <a:rPr sz="22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200" spc="-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spares</a:t>
            </a:r>
            <a:endParaRPr sz="2200">
              <a:latin typeface="Microsoft Sans Serif"/>
              <a:cs typeface="Microsoft Sans Serif"/>
            </a:endParaRPr>
          </a:p>
          <a:p>
            <a:pPr marL="927100" lvl="1" indent="-451484">
              <a:lnSpc>
                <a:spcPct val="100000"/>
              </a:lnSpc>
              <a:spcBef>
                <a:spcPts val="16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Progressive</a:t>
            </a:r>
            <a:r>
              <a:rPr sz="2200" spc="-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indigenization</a:t>
            </a:r>
            <a:r>
              <a:rPr sz="2200" spc="-5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products</a:t>
            </a:r>
            <a:r>
              <a:rPr sz="2200" spc="-5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220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India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07" y="404622"/>
            <a:ext cx="800150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0" u="none" spc="-120" dirty="0">
                <a:latin typeface="Times New Roman"/>
                <a:cs typeface="Times New Roman"/>
              </a:rPr>
              <a:t>  </a:t>
            </a:r>
            <a:r>
              <a:rPr b="0" u="none" spc="-120" dirty="0">
                <a:latin typeface="Times New Roman"/>
                <a:cs typeface="Times New Roman"/>
              </a:rPr>
              <a:t>I</a:t>
            </a:r>
            <a:r>
              <a:rPr b="0" u="none" spc="-155" dirty="0">
                <a:latin typeface="Times New Roman"/>
                <a:cs typeface="Times New Roman"/>
              </a:rPr>
              <a:t>G</a:t>
            </a:r>
            <a:r>
              <a:rPr b="0" u="none" spc="90" dirty="0">
                <a:latin typeface="Times New Roman"/>
                <a:cs typeface="Times New Roman"/>
              </a:rPr>
              <a:t>A</a:t>
            </a:r>
            <a:r>
              <a:rPr lang="en-US" b="0" u="none" spc="-60" dirty="0"/>
              <a:t> </a:t>
            </a:r>
            <a:r>
              <a:rPr b="0" u="none" spc="-475" dirty="0">
                <a:latin typeface="Times New Roman"/>
                <a:cs typeface="Times New Roman"/>
              </a:rPr>
              <a:t>W</a:t>
            </a:r>
            <a:r>
              <a:rPr b="0" u="none" spc="-120" dirty="0">
                <a:latin typeface="Times New Roman"/>
                <a:cs typeface="Times New Roman"/>
              </a:rPr>
              <a:t>I</a:t>
            </a:r>
            <a:r>
              <a:rPr b="0" u="none" spc="-130" dirty="0">
                <a:latin typeface="Times New Roman"/>
                <a:cs typeface="Times New Roman"/>
              </a:rPr>
              <a:t>T</a:t>
            </a:r>
            <a:r>
              <a:rPr b="0" u="none" spc="-270" dirty="0">
                <a:latin typeface="Times New Roman"/>
                <a:cs typeface="Times New Roman"/>
              </a:rPr>
              <a:t>H</a:t>
            </a:r>
            <a:r>
              <a:rPr b="0" u="none" spc="-60" dirty="0">
                <a:latin typeface="Times New Roman"/>
                <a:cs typeface="Times New Roman"/>
              </a:rPr>
              <a:t> </a:t>
            </a:r>
            <a:r>
              <a:rPr b="0" u="none" spc="-135" dirty="0">
                <a:latin typeface="Times New Roman"/>
                <a:cs typeface="Times New Roman"/>
              </a:rPr>
              <a:t>R</a:t>
            </a:r>
            <a:r>
              <a:rPr b="0" u="none" spc="-355" dirty="0">
                <a:latin typeface="Times New Roman"/>
                <a:cs typeface="Times New Roman"/>
              </a:rPr>
              <a:t>U</a:t>
            </a:r>
            <a:r>
              <a:rPr b="0" u="none" spc="-50" dirty="0">
                <a:latin typeface="Times New Roman"/>
                <a:cs typeface="Times New Roman"/>
              </a:rPr>
              <a:t>SS</a:t>
            </a:r>
            <a:r>
              <a:rPr b="0" u="none" spc="-120" dirty="0">
                <a:latin typeface="Times New Roman"/>
                <a:cs typeface="Times New Roman"/>
              </a:rPr>
              <a:t>I</a:t>
            </a:r>
            <a:r>
              <a:rPr b="0" u="none" spc="45" dirty="0">
                <a:latin typeface="Times New Roman"/>
                <a:cs typeface="Times New Roman"/>
              </a:rPr>
              <a:t>A</a:t>
            </a:r>
            <a:r>
              <a:rPr b="0" u="none" spc="270" dirty="0">
                <a:latin typeface="Times New Roman"/>
                <a:cs typeface="Times New Roman"/>
              </a:rPr>
              <a:t>(</a:t>
            </a:r>
            <a:r>
              <a:rPr b="0" u="none" spc="-330" dirty="0">
                <a:latin typeface="Times New Roman"/>
                <a:cs typeface="Times New Roman"/>
              </a:rPr>
              <a:t>V</a:t>
            </a:r>
            <a:r>
              <a:rPr b="0" u="none" spc="-215" dirty="0">
                <a:latin typeface="Times New Roman"/>
                <a:cs typeface="Times New Roman"/>
              </a:rPr>
              <a:t>L</a:t>
            </a:r>
            <a:r>
              <a:rPr b="0" u="none" spc="50" dirty="0">
                <a:latin typeface="Times New Roman"/>
                <a:cs typeface="Times New Roman"/>
              </a:rPr>
              <a:t>A</a:t>
            </a:r>
            <a:r>
              <a:rPr b="0" u="none" spc="-370" dirty="0">
                <a:latin typeface="Times New Roman"/>
                <a:cs typeface="Times New Roman"/>
              </a:rPr>
              <a:t>D</a:t>
            </a:r>
            <a:r>
              <a:rPr b="0" u="none" spc="-120" dirty="0">
                <a:latin typeface="Times New Roman"/>
                <a:cs typeface="Times New Roman"/>
              </a:rPr>
              <a:t>I</a:t>
            </a:r>
            <a:r>
              <a:rPr b="0" u="none" spc="-330" dirty="0">
                <a:latin typeface="Times New Roman"/>
                <a:cs typeface="Times New Roman"/>
              </a:rPr>
              <a:t>V</a:t>
            </a: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-50" dirty="0">
                <a:latin typeface="Times New Roman"/>
                <a:cs typeface="Times New Roman"/>
              </a:rPr>
              <a:t>S</a:t>
            </a:r>
            <a:r>
              <a:rPr b="0" u="none" spc="-114" dirty="0">
                <a:latin typeface="Times New Roman"/>
                <a:cs typeface="Times New Roman"/>
              </a:rPr>
              <a:t>T</a:t>
            </a: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-165" dirty="0">
                <a:latin typeface="Times New Roman"/>
                <a:cs typeface="Times New Roman"/>
              </a:rPr>
              <a:t>K</a:t>
            </a:r>
            <a:r>
              <a:rPr b="0" u="none" spc="270" dirty="0">
                <a:latin typeface="Times New Roman"/>
                <a:cs typeface="Times New Roman"/>
              </a:rPr>
              <a:t>)</a:t>
            </a:r>
            <a:r>
              <a:rPr b="0" u="none" spc="-35" dirty="0">
                <a:latin typeface="Times New Roman"/>
                <a:cs typeface="Times New Roman"/>
              </a:rPr>
              <a:t>:</a:t>
            </a:r>
            <a:r>
              <a:rPr b="0" u="none" spc="-20" dirty="0">
                <a:latin typeface="Times New Roman"/>
                <a:cs typeface="Times New Roman"/>
              </a:rPr>
              <a:t> </a:t>
            </a:r>
            <a:r>
              <a:rPr b="0" u="none" spc="220" dirty="0">
                <a:latin typeface="Times New Roman"/>
                <a:cs typeface="Times New Roman"/>
              </a:rPr>
              <a:t>0</a:t>
            </a:r>
            <a:r>
              <a:rPr b="0" u="none" spc="254" dirty="0">
                <a:latin typeface="Times New Roman"/>
                <a:cs typeface="Times New Roman"/>
              </a:rPr>
              <a:t>4</a:t>
            </a:r>
            <a:r>
              <a:rPr b="0" u="none" spc="-90" dirty="0">
                <a:latin typeface="Times New Roman"/>
                <a:cs typeface="Times New Roman"/>
              </a:rPr>
              <a:t> </a:t>
            </a:r>
            <a:r>
              <a:rPr b="0" u="none" spc="-50" dirty="0">
                <a:latin typeface="Times New Roman"/>
                <a:cs typeface="Times New Roman"/>
              </a:rPr>
              <a:t>S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95" dirty="0">
                <a:latin typeface="Times New Roman"/>
                <a:cs typeface="Times New Roman"/>
              </a:rPr>
              <a:t>P</a:t>
            </a:r>
            <a:r>
              <a:rPr b="0" u="none" spc="-65" dirty="0">
                <a:latin typeface="Times New Roman"/>
                <a:cs typeface="Times New Roman"/>
              </a:rPr>
              <a:t> </a:t>
            </a:r>
            <a:r>
              <a:rPr b="0" u="none" spc="229" dirty="0">
                <a:latin typeface="Times New Roman"/>
                <a:cs typeface="Times New Roman"/>
              </a:rPr>
              <a:t>2019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4709" y="1398627"/>
            <a:ext cx="2552313" cy="38608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507" y="825195"/>
            <a:ext cx="6219825" cy="54489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297815" algn="l"/>
              </a:tabLst>
            </a:pP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DefenceAcquisition</a:t>
            </a:r>
            <a:r>
              <a:rPr sz="1850" spc="-1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Procedure</a:t>
            </a:r>
            <a:r>
              <a:rPr sz="1850" spc="-204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2020</a:t>
            </a:r>
            <a:endParaRPr sz="1850">
              <a:latin typeface="Microsoft Sans Serif"/>
              <a:cs typeface="Microsoft Sans Serif"/>
            </a:endParaRPr>
          </a:p>
          <a:p>
            <a:pPr marL="551815" marR="313690" lvl="1" indent="-182880">
              <a:lnSpc>
                <a:spcPct val="90000"/>
              </a:lnSpc>
              <a:spcBef>
                <a:spcPts val="700"/>
              </a:spcBef>
              <a:buSzPct val="89189"/>
              <a:buFont typeface="Wingdings"/>
              <a:buChar char=""/>
              <a:tabLst>
                <a:tab pos="552450" algn="l"/>
              </a:tabLst>
            </a:pP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New </a:t>
            </a:r>
            <a:r>
              <a:rPr sz="185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Categories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{Lease,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Make-III, Schemes </a:t>
            </a:r>
            <a:r>
              <a:rPr sz="1850" spc="-50" dirty="0">
                <a:solidFill>
                  <a:srgbClr val="6600CC"/>
                </a:solidFill>
                <a:latin typeface="Microsoft Sans Serif"/>
                <a:cs typeface="Microsoft Sans Serif"/>
              </a:rPr>
              <a:t>under </a:t>
            </a:r>
            <a:r>
              <a:rPr sz="185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iDeX</a:t>
            </a:r>
            <a:r>
              <a:rPr sz="1850" spc="-10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&amp;</a:t>
            </a:r>
            <a:r>
              <a:rPr sz="1850" spc="-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85" dirty="0">
                <a:solidFill>
                  <a:srgbClr val="6600CC"/>
                </a:solidFill>
                <a:latin typeface="Microsoft Sans Serif"/>
                <a:cs typeface="Microsoft Sans Serif"/>
              </a:rPr>
              <a:t>TDF,</a:t>
            </a:r>
            <a:r>
              <a:rPr sz="1850" spc="-18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Buy</a:t>
            </a:r>
            <a:r>
              <a:rPr sz="1850" spc="40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(Global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484" dirty="0">
                <a:solidFill>
                  <a:srgbClr val="6600CC"/>
                </a:solidFill>
                <a:latin typeface="Microsoft Sans Serif"/>
                <a:cs typeface="Microsoft Sans Serif"/>
              </a:rPr>
              <a:t>–</a:t>
            </a:r>
            <a:r>
              <a:rPr sz="18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manufacture</a:t>
            </a:r>
            <a:r>
              <a:rPr sz="1850" spc="-6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185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India,</a:t>
            </a:r>
            <a:r>
              <a:rPr sz="1850" spc="-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ITC </a:t>
            </a:r>
            <a:r>
              <a:rPr sz="1850" spc="-47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Acquisition}</a:t>
            </a:r>
            <a:endParaRPr sz="1850">
              <a:latin typeface="Microsoft Sans Serif"/>
              <a:cs typeface="Microsoft Sans Serif"/>
            </a:endParaRPr>
          </a:p>
          <a:p>
            <a:pPr marL="553720" lvl="1" indent="-186055">
              <a:lnSpc>
                <a:spcPct val="100000"/>
              </a:lnSpc>
              <a:spcBef>
                <a:spcPts val="409"/>
              </a:spcBef>
              <a:buSzPct val="89189"/>
              <a:buFont typeface="Wingdings"/>
              <a:buChar char=""/>
              <a:tabLst>
                <a:tab pos="553720" algn="l"/>
              </a:tabLst>
            </a:pP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Enhanced</a:t>
            </a:r>
            <a:r>
              <a:rPr sz="1850" b="1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Indigenous</a:t>
            </a:r>
            <a:r>
              <a:rPr sz="1850" b="1" spc="-18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6600CC"/>
                </a:solidFill>
                <a:latin typeface="Arial"/>
                <a:cs typeface="Arial"/>
              </a:rPr>
              <a:t>Content</a:t>
            </a:r>
            <a:r>
              <a:rPr sz="1850" b="1" spc="-2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across</a:t>
            </a:r>
            <a:r>
              <a:rPr sz="1850" spc="-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Categories</a:t>
            </a:r>
            <a:endParaRPr sz="185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buFont typeface="Wingdings"/>
              <a:buChar char=""/>
              <a:tabLst>
                <a:tab pos="297815" algn="l"/>
              </a:tabLst>
            </a:pP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Release</a:t>
            </a:r>
            <a:r>
              <a:rPr sz="1850" spc="-2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C00000"/>
                </a:solidFill>
                <a:latin typeface="Microsoft Sans Serif"/>
                <a:cs typeface="Microsoft Sans Serif"/>
              </a:rPr>
              <a:t>of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25" dirty="0">
                <a:solidFill>
                  <a:srgbClr val="C00000"/>
                </a:solidFill>
                <a:latin typeface="Arial"/>
                <a:cs typeface="Arial"/>
              </a:rPr>
              <a:t>two</a:t>
            </a:r>
            <a:r>
              <a:rPr sz="1850" b="1" spc="-1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C00000"/>
                </a:solidFill>
                <a:latin typeface="Arial"/>
                <a:cs typeface="Arial"/>
              </a:rPr>
              <a:t>Positive</a:t>
            </a:r>
            <a:r>
              <a:rPr sz="1850" b="1" spc="-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C00000"/>
                </a:solidFill>
                <a:latin typeface="Arial"/>
                <a:cs typeface="Arial"/>
              </a:rPr>
              <a:t>Indigenisation</a:t>
            </a:r>
            <a:r>
              <a:rPr sz="1850" b="1" spc="-25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Lists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"/>
            </a:pPr>
            <a:endParaRPr sz="2750">
              <a:latin typeface="Arial"/>
              <a:cs typeface="Arial"/>
            </a:endParaRPr>
          </a:p>
          <a:p>
            <a:pPr marL="297180" marR="201930" indent="-285115">
              <a:lnSpc>
                <a:spcPct val="100000"/>
              </a:lnSpc>
              <a:buFont typeface="Wingdings"/>
              <a:buChar char=""/>
              <a:tabLst>
                <a:tab pos="297815" algn="l"/>
              </a:tabLst>
            </a:pP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Enhanced</a:t>
            </a:r>
            <a:r>
              <a:rPr sz="1850" spc="-1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FDI</a:t>
            </a:r>
            <a:r>
              <a:rPr sz="1850" b="1" spc="-7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6600CC"/>
                </a:solidFill>
                <a:latin typeface="Arial"/>
                <a:cs typeface="Arial"/>
              </a:rPr>
              <a:t>Limit</a:t>
            </a:r>
            <a:r>
              <a:rPr sz="1850" b="1" spc="-1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1850" b="1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74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%</a:t>
            </a:r>
            <a:r>
              <a:rPr sz="1850" b="1" spc="-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through</a:t>
            </a:r>
            <a:r>
              <a:rPr sz="1850" spc="-2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Automatic</a:t>
            </a:r>
            <a:r>
              <a:rPr sz="185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Route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in </a:t>
            </a:r>
            <a:r>
              <a:rPr sz="1850" spc="-48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</a:t>
            </a:r>
            <a:r>
              <a:rPr sz="1850" spc="-17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Sector</a:t>
            </a:r>
            <a:endParaRPr sz="18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800">
              <a:latin typeface="Microsoft Sans Serif"/>
              <a:cs typeface="Microsoft Sans Serif"/>
            </a:endParaRPr>
          </a:p>
          <a:p>
            <a:pPr marL="297180" marR="216535" indent="-2851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7815" algn="l"/>
              </a:tabLst>
            </a:pP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Sepa</a:t>
            </a:r>
            <a:r>
              <a:rPr sz="185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a</a:t>
            </a: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1850" spc="-2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Budg</a:t>
            </a:r>
            <a:r>
              <a:rPr sz="185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185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fo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1850" spc="-1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D</a:t>
            </a: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185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m</a:t>
            </a: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185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c</a:t>
            </a:r>
            <a:r>
              <a:rPr sz="1850" spc="-3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Acqu</a:t>
            </a:r>
            <a:r>
              <a:rPr sz="185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185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185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n</a:t>
            </a:r>
            <a:r>
              <a:rPr sz="185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5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N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1850" spc="-7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C00000"/>
                </a:solidFill>
                <a:latin typeface="Microsoft Sans Serif"/>
                <a:cs typeface="Microsoft Sans Serif"/>
              </a:rPr>
              <a:t>72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,000</a:t>
            </a:r>
            <a:r>
              <a:rPr sz="1850" spc="-2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Cr  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(USD</a:t>
            </a:r>
            <a:r>
              <a:rPr sz="1850" spc="-1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9.8</a:t>
            </a:r>
            <a:r>
              <a:rPr sz="185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Bn)</a:t>
            </a:r>
            <a:endParaRPr sz="18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85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buFont typeface="Wingdings"/>
              <a:buChar char=""/>
              <a:tabLst>
                <a:tab pos="297815" algn="l"/>
              </a:tabLst>
            </a:pP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Defence</a:t>
            </a:r>
            <a:r>
              <a:rPr sz="1850" b="1" spc="-8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Production</a:t>
            </a:r>
            <a:r>
              <a:rPr sz="1850" b="1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and</a:t>
            </a:r>
            <a:r>
              <a:rPr sz="1850" b="1" spc="-2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6600CC"/>
                </a:solidFill>
                <a:latin typeface="Arial"/>
                <a:cs typeface="Arial"/>
              </a:rPr>
              <a:t>Export</a:t>
            </a:r>
            <a:r>
              <a:rPr sz="1850" b="1" spc="-2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Promotion</a:t>
            </a:r>
            <a:r>
              <a:rPr sz="1850" b="1" spc="-1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Policy</a:t>
            </a:r>
            <a:r>
              <a:rPr sz="1850" b="1" spc="-14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2020</a:t>
            </a:r>
            <a:endParaRPr sz="1850">
              <a:latin typeface="Arial"/>
              <a:cs typeface="Arial"/>
            </a:endParaRPr>
          </a:p>
          <a:p>
            <a:pPr marL="551815" lvl="1" indent="-183515">
              <a:lnSpc>
                <a:spcPct val="100000"/>
              </a:lnSpc>
              <a:spcBef>
                <a:spcPts val="700"/>
              </a:spcBef>
              <a:buSzPct val="89189"/>
              <a:buFont typeface="Wingdings"/>
              <a:buChar char=""/>
              <a:tabLst>
                <a:tab pos="552450" algn="l"/>
              </a:tabLst>
            </a:pPr>
            <a:r>
              <a:rPr sz="1850" i="1" spc="-25" dirty="0">
                <a:solidFill>
                  <a:srgbClr val="6600CC"/>
                </a:solidFill>
                <a:latin typeface="Arial"/>
                <a:cs typeface="Arial"/>
              </a:rPr>
              <a:t>U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$</a:t>
            </a:r>
            <a:r>
              <a:rPr sz="1850" i="1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26</a:t>
            </a:r>
            <a:r>
              <a:rPr sz="1850" i="1" spc="-10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B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illi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1850" i="1" spc="-13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Defe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ce</a:t>
            </a:r>
            <a:r>
              <a:rPr sz="1850" i="1" spc="-16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du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stry</a:t>
            </a:r>
            <a:r>
              <a:rPr sz="1850" i="1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25" dirty="0">
                <a:solidFill>
                  <a:srgbClr val="6600CC"/>
                </a:solidFill>
                <a:latin typeface="Arial"/>
                <a:cs typeface="Arial"/>
              </a:rPr>
              <a:t>P</a:t>
            </a:r>
            <a:r>
              <a:rPr sz="1850" i="1" spc="-30" dirty="0">
                <a:solidFill>
                  <a:srgbClr val="6600CC"/>
                </a:solidFill>
                <a:latin typeface="Arial"/>
                <a:cs typeface="Arial"/>
              </a:rPr>
              <a:t>roduc</a:t>
            </a:r>
            <a:r>
              <a:rPr sz="1850" i="1" spc="-25" dirty="0">
                <a:solidFill>
                  <a:srgbClr val="6600CC"/>
                </a:solidFill>
                <a:latin typeface="Arial"/>
                <a:cs typeface="Arial"/>
              </a:rPr>
              <a:t>t</a:t>
            </a:r>
            <a:r>
              <a:rPr sz="1850" i="1" spc="-35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1850" i="1" spc="-30" dirty="0">
                <a:solidFill>
                  <a:srgbClr val="6600CC"/>
                </a:solidFill>
                <a:latin typeface="Arial"/>
                <a:cs typeface="Arial"/>
              </a:rPr>
              <a:t>on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,</a:t>
            </a:r>
            <a:r>
              <a:rPr sz="1850" i="1" spc="-2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incl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u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ding</a:t>
            </a:r>
            <a:endParaRPr sz="1850">
              <a:latin typeface="Arial"/>
              <a:cs typeface="Arial"/>
            </a:endParaRPr>
          </a:p>
          <a:p>
            <a:pPr marL="551815">
              <a:lnSpc>
                <a:spcPct val="100000"/>
              </a:lnSpc>
            </a:pP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U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$</a:t>
            </a:r>
            <a:r>
              <a:rPr sz="1850" i="1" spc="-9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5</a:t>
            </a:r>
            <a:r>
              <a:rPr sz="1850" i="1" spc="-19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B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illi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ex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p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r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t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1850" i="1" spc="-4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by</a:t>
            </a:r>
            <a:r>
              <a:rPr sz="1850" i="1" spc="-8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2025</a:t>
            </a:r>
            <a:endParaRPr sz="1850">
              <a:latin typeface="Arial"/>
              <a:cs typeface="Arial"/>
            </a:endParaRPr>
          </a:p>
          <a:p>
            <a:pPr marL="553720" lvl="1" indent="-186055">
              <a:lnSpc>
                <a:spcPct val="100000"/>
              </a:lnSpc>
              <a:spcBef>
                <a:spcPts val="395"/>
              </a:spcBef>
              <a:buSzPct val="89189"/>
              <a:buFont typeface="Wingdings"/>
              <a:buChar char=""/>
              <a:tabLst>
                <a:tab pos="553720" algn="l"/>
              </a:tabLst>
            </a:pP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Se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l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f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-r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li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an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1850" i="1" spc="-2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1850" i="1" spc="-114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all</a:t>
            </a:r>
            <a:r>
              <a:rPr sz="1850" i="1" spc="-6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m</a:t>
            </a:r>
            <a:r>
              <a:rPr sz="1850" i="1" spc="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1850" i="1" dirty="0">
                <a:solidFill>
                  <a:srgbClr val="6600CC"/>
                </a:solidFill>
                <a:latin typeface="Arial"/>
                <a:cs typeface="Arial"/>
              </a:rPr>
              <a:t>j</a:t>
            </a:r>
            <a:r>
              <a:rPr sz="1850" i="1" spc="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r</a:t>
            </a:r>
            <a:r>
              <a:rPr sz="1850" i="1" spc="-15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efen</a:t>
            </a:r>
            <a:r>
              <a:rPr sz="1850" i="1" spc="-20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1850" i="1" spc="-2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Seg</a:t>
            </a:r>
            <a:r>
              <a:rPr sz="1850" i="1" spc="-45" dirty="0">
                <a:solidFill>
                  <a:srgbClr val="6600CC"/>
                </a:solidFill>
                <a:latin typeface="Arial"/>
                <a:cs typeface="Arial"/>
              </a:rPr>
              <a:t>m</a:t>
            </a:r>
            <a:r>
              <a:rPr sz="1850" i="1" spc="-15" dirty="0">
                <a:solidFill>
                  <a:srgbClr val="6600CC"/>
                </a:solidFill>
                <a:latin typeface="Arial"/>
                <a:cs typeface="Arial"/>
              </a:rPr>
              <a:t>ent</a:t>
            </a:r>
            <a:r>
              <a:rPr sz="1850" i="1" spc="-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731" y="221996"/>
            <a:ext cx="4304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100" dirty="0">
                <a:latin typeface="Times New Roman"/>
                <a:cs typeface="Times New Roman"/>
              </a:rPr>
              <a:t>P</a:t>
            </a:r>
            <a:r>
              <a:rPr sz="4000" b="0" u="none" spc="-434" dirty="0">
                <a:latin typeface="Times New Roman"/>
                <a:cs typeface="Times New Roman"/>
              </a:rPr>
              <a:t>O</a:t>
            </a:r>
            <a:r>
              <a:rPr sz="4000" b="0" u="none" spc="-300" dirty="0">
                <a:latin typeface="Times New Roman"/>
                <a:cs typeface="Times New Roman"/>
              </a:rPr>
              <a:t>L</a:t>
            </a:r>
            <a:r>
              <a:rPr sz="4000" b="0" u="none" spc="-150" dirty="0">
                <a:latin typeface="Times New Roman"/>
                <a:cs typeface="Times New Roman"/>
              </a:rPr>
              <a:t>I</a:t>
            </a:r>
            <a:r>
              <a:rPr sz="4000" b="0" u="none" spc="-380" dirty="0">
                <a:latin typeface="Times New Roman"/>
                <a:cs typeface="Times New Roman"/>
              </a:rPr>
              <a:t>C</a:t>
            </a:r>
            <a:r>
              <a:rPr sz="4000" b="0" u="none" spc="-325" dirty="0">
                <a:latin typeface="Times New Roman"/>
                <a:cs typeface="Times New Roman"/>
              </a:rPr>
              <a:t>Y</a:t>
            </a:r>
            <a:r>
              <a:rPr sz="4000" b="0" u="none" spc="-55" dirty="0">
                <a:latin typeface="Times New Roman"/>
                <a:cs typeface="Times New Roman"/>
              </a:rPr>
              <a:t> </a:t>
            </a:r>
            <a:r>
              <a:rPr sz="4000" b="0" u="none" spc="15" dirty="0">
                <a:latin typeface="Times New Roman"/>
                <a:cs typeface="Times New Roman"/>
              </a:rPr>
              <a:t>E</a:t>
            </a:r>
            <a:r>
              <a:rPr sz="4000" b="0" u="none" spc="-515" dirty="0">
                <a:latin typeface="Times New Roman"/>
                <a:cs typeface="Times New Roman"/>
              </a:rPr>
              <a:t>N</a:t>
            </a:r>
            <a:r>
              <a:rPr sz="4000" b="0" u="none" spc="110" dirty="0">
                <a:latin typeface="Times New Roman"/>
                <a:cs typeface="Times New Roman"/>
              </a:rPr>
              <a:t>A</a:t>
            </a:r>
            <a:r>
              <a:rPr sz="4000" b="0" u="none" spc="-114" dirty="0">
                <a:latin typeface="Times New Roman"/>
                <a:cs typeface="Times New Roman"/>
              </a:rPr>
              <a:t>B</a:t>
            </a:r>
            <a:r>
              <a:rPr sz="4000" b="0" u="none" spc="-290" dirty="0">
                <a:latin typeface="Times New Roman"/>
                <a:cs typeface="Times New Roman"/>
              </a:rPr>
              <a:t>L</a:t>
            </a:r>
            <a:r>
              <a:rPr sz="4000" b="0" u="none" spc="15" dirty="0">
                <a:latin typeface="Times New Roman"/>
                <a:cs typeface="Times New Roman"/>
              </a:rPr>
              <a:t>E</a:t>
            </a:r>
            <a:r>
              <a:rPr sz="4000" b="0" u="none" spc="-150" dirty="0">
                <a:latin typeface="Times New Roman"/>
                <a:cs typeface="Times New Roman"/>
              </a:rPr>
              <a:t>R</a:t>
            </a:r>
            <a:r>
              <a:rPr sz="4000" b="0" u="none" spc="-10" dirty="0"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6278879"/>
            <a:ext cx="8635365" cy="0"/>
          </a:xfrm>
          <a:custGeom>
            <a:avLst/>
            <a:gdLst/>
            <a:ahLst/>
            <a:cxnLst/>
            <a:rect l="l" t="t" r="r" b="b"/>
            <a:pathLst>
              <a:path w="8635365">
                <a:moveTo>
                  <a:pt x="0" y="0"/>
                </a:moveTo>
                <a:lnTo>
                  <a:pt x="8634984" y="0"/>
                </a:lnTo>
              </a:path>
            </a:pathLst>
          </a:custGeom>
          <a:ln w="60960">
            <a:solidFill>
              <a:srgbClr val="F8D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2900" y="964691"/>
            <a:ext cx="5196840" cy="5151120"/>
            <a:chOff x="342900" y="964691"/>
            <a:chExt cx="5196840" cy="5151120"/>
          </a:xfrm>
        </p:grpSpPr>
        <p:sp>
          <p:nvSpPr>
            <p:cNvPr id="4" name="object 4"/>
            <p:cNvSpPr/>
            <p:nvPr/>
          </p:nvSpPr>
          <p:spPr>
            <a:xfrm>
              <a:off x="342900" y="964691"/>
              <a:ext cx="5196840" cy="5151120"/>
            </a:xfrm>
            <a:custGeom>
              <a:avLst/>
              <a:gdLst/>
              <a:ahLst/>
              <a:cxnLst/>
              <a:rect l="l" t="t" r="r" b="b"/>
              <a:pathLst>
                <a:path w="5196840" h="5151120">
                  <a:moveTo>
                    <a:pt x="5196840" y="0"/>
                  </a:moveTo>
                  <a:lnTo>
                    <a:pt x="0" y="0"/>
                  </a:lnTo>
                  <a:lnTo>
                    <a:pt x="0" y="5151120"/>
                  </a:lnTo>
                  <a:lnTo>
                    <a:pt x="5196840" y="5151120"/>
                  </a:lnTo>
                  <a:lnTo>
                    <a:pt x="519684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372" y="1524000"/>
              <a:ext cx="4747260" cy="91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72" y="1941576"/>
              <a:ext cx="4747260" cy="91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372" y="2366772"/>
              <a:ext cx="4747260" cy="10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2" y="2784348"/>
              <a:ext cx="4747260" cy="91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372" y="3211068"/>
              <a:ext cx="4747260" cy="9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372" y="4053840"/>
              <a:ext cx="4747260" cy="91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372" y="3637788"/>
              <a:ext cx="4747260" cy="91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372" y="4480560"/>
              <a:ext cx="4747260" cy="91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72" y="4896612"/>
              <a:ext cx="4747260" cy="106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372" y="5324856"/>
              <a:ext cx="4747260" cy="91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0372" y="5740908"/>
              <a:ext cx="4747260" cy="91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0580" y="1909572"/>
              <a:ext cx="4462272" cy="36636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53262" y="2073402"/>
              <a:ext cx="4221480" cy="3342640"/>
            </a:xfrm>
            <a:custGeom>
              <a:avLst/>
              <a:gdLst/>
              <a:ahLst/>
              <a:cxnLst/>
              <a:rect l="l" t="t" r="r" b="b"/>
              <a:pathLst>
                <a:path w="4221480" h="3342640">
                  <a:moveTo>
                    <a:pt x="0" y="2915539"/>
                  </a:moveTo>
                  <a:lnTo>
                    <a:pt x="525779" y="2915539"/>
                  </a:lnTo>
                  <a:lnTo>
                    <a:pt x="1051560" y="2996692"/>
                  </a:lnTo>
                  <a:lnTo>
                    <a:pt x="1577339" y="3342132"/>
                  </a:lnTo>
                  <a:lnTo>
                    <a:pt x="2110740" y="2834259"/>
                  </a:lnTo>
                  <a:lnTo>
                    <a:pt x="2636520" y="2834259"/>
                  </a:lnTo>
                  <a:lnTo>
                    <a:pt x="3162300" y="1564386"/>
                  </a:lnTo>
                  <a:lnTo>
                    <a:pt x="3688079" y="589152"/>
                  </a:lnTo>
                  <a:lnTo>
                    <a:pt x="4221480" y="0"/>
                  </a:lnTo>
                </a:path>
              </a:pathLst>
            </a:custGeom>
            <a:ln w="2286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1118" y="4695570"/>
            <a:ext cx="779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27605" y="4780533"/>
            <a:ext cx="250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56052" y="5118861"/>
            <a:ext cx="250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4245" y="4611116"/>
            <a:ext cx="779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0759" y="3341370"/>
            <a:ext cx="250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2065" y="2368041"/>
            <a:ext cx="171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20385" y="1775840"/>
            <a:ext cx="171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5124" y="1399159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5124" y="1822830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5124" y="2244928"/>
            <a:ext cx="193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5124" y="2668904"/>
            <a:ext cx="193040" cy="63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7212" y="3515359"/>
            <a:ext cx="266700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7212" y="4783912"/>
            <a:ext cx="2654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7212" y="5207634"/>
            <a:ext cx="265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7212" y="5615127"/>
            <a:ext cx="5009515" cy="4222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  <a:p>
            <a:pPr marL="427355">
              <a:lnSpc>
                <a:spcPct val="100000"/>
              </a:lnSpc>
              <a:spcBef>
                <a:spcPts val="125"/>
              </a:spcBef>
              <a:tabLst>
                <a:tab pos="956310" algn="l"/>
                <a:tab pos="1484630" algn="l"/>
                <a:tab pos="2012314" algn="l"/>
                <a:tab pos="2540635" algn="l"/>
                <a:tab pos="3068955" algn="l"/>
                <a:tab pos="3597275" algn="l"/>
                <a:tab pos="4125595" algn="l"/>
                <a:tab pos="4653915" algn="l"/>
              </a:tabLst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80388" y="1033018"/>
            <a:ext cx="218376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85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50" b="1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50" b="1" spc="-30" dirty="0">
                <a:solidFill>
                  <a:srgbClr val="FFFFFF"/>
                </a:solidFill>
                <a:latin typeface="Arial"/>
                <a:cs typeface="Arial"/>
              </a:rPr>
              <a:t>rl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5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b="1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50" b="1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50" b="1" spc="-114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Doing  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5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Ranking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4027" y="966216"/>
            <a:ext cx="5206365" cy="5149850"/>
            <a:chOff x="224027" y="966216"/>
            <a:chExt cx="5206365" cy="5149850"/>
          </a:xfrm>
        </p:grpSpPr>
        <p:sp>
          <p:nvSpPr>
            <p:cNvPr id="35" name="object 35"/>
            <p:cNvSpPr/>
            <p:nvPr/>
          </p:nvSpPr>
          <p:spPr>
            <a:xfrm>
              <a:off x="228599" y="970788"/>
              <a:ext cx="5196840" cy="5140960"/>
            </a:xfrm>
            <a:custGeom>
              <a:avLst/>
              <a:gdLst/>
              <a:ahLst/>
              <a:cxnLst/>
              <a:rect l="l" t="t" r="r" b="b"/>
              <a:pathLst>
                <a:path w="5196840" h="5140960">
                  <a:moveTo>
                    <a:pt x="0" y="5140452"/>
                  </a:moveTo>
                  <a:lnTo>
                    <a:pt x="5196840" y="5140452"/>
                  </a:lnTo>
                  <a:lnTo>
                    <a:pt x="5196840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14600" y="1828800"/>
              <a:ext cx="2705100" cy="3576954"/>
            </a:xfrm>
            <a:custGeom>
              <a:avLst/>
              <a:gdLst/>
              <a:ahLst/>
              <a:cxnLst/>
              <a:rect l="l" t="t" r="r" b="b"/>
              <a:pathLst>
                <a:path w="2705100" h="3576954">
                  <a:moveTo>
                    <a:pt x="1352550" y="0"/>
                  </a:moveTo>
                  <a:lnTo>
                    <a:pt x="1279525" y="2539"/>
                  </a:lnTo>
                  <a:lnTo>
                    <a:pt x="1207515" y="10160"/>
                  </a:lnTo>
                  <a:lnTo>
                    <a:pt x="1136650" y="22605"/>
                  </a:lnTo>
                  <a:lnTo>
                    <a:pt x="1067053" y="39877"/>
                  </a:lnTo>
                  <a:lnTo>
                    <a:pt x="998601" y="61849"/>
                  </a:lnTo>
                  <a:lnTo>
                    <a:pt x="931672" y="88264"/>
                  </a:lnTo>
                  <a:lnTo>
                    <a:pt x="866266" y="119125"/>
                  </a:lnTo>
                  <a:lnTo>
                    <a:pt x="802386" y="154177"/>
                  </a:lnTo>
                  <a:lnTo>
                    <a:pt x="740155" y="193421"/>
                  </a:lnTo>
                  <a:lnTo>
                    <a:pt x="679831" y="236600"/>
                  </a:lnTo>
                  <a:lnTo>
                    <a:pt x="621283" y="283717"/>
                  </a:lnTo>
                  <a:lnTo>
                    <a:pt x="564769" y="334517"/>
                  </a:lnTo>
                  <a:lnTo>
                    <a:pt x="537337" y="361188"/>
                  </a:lnTo>
                  <a:lnTo>
                    <a:pt x="510413" y="388874"/>
                  </a:lnTo>
                  <a:lnTo>
                    <a:pt x="483997" y="417449"/>
                  </a:lnTo>
                  <a:lnTo>
                    <a:pt x="458216" y="446786"/>
                  </a:lnTo>
                  <a:lnTo>
                    <a:pt x="432943" y="477012"/>
                  </a:lnTo>
                  <a:lnTo>
                    <a:pt x="408305" y="508000"/>
                  </a:lnTo>
                  <a:lnTo>
                    <a:pt x="384175" y="539876"/>
                  </a:lnTo>
                  <a:lnTo>
                    <a:pt x="360680" y="572515"/>
                  </a:lnTo>
                  <a:lnTo>
                    <a:pt x="337947" y="605789"/>
                  </a:lnTo>
                  <a:lnTo>
                    <a:pt x="315722" y="639952"/>
                  </a:lnTo>
                  <a:lnTo>
                    <a:pt x="294131" y="674877"/>
                  </a:lnTo>
                  <a:lnTo>
                    <a:pt x="273176" y="710438"/>
                  </a:lnTo>
                  <a:lnTo>
                    <a:pt x="252983" y="746760"/>
                  </a:lnTo>
                  <a:lnTo>
                    <a:pt x="233425" y="783844"/>
                  </a:lnTo>
                  <a:lnTo>
                    <a:pt x="214502" y="821563"/>
                  </a:lnTo>
                  <a:lnTo>
                    <a:pt x="196342" y="859916"/>
                  </a:lnTo>
                  <a:lnTo>
                    <a:pt x="178943" y="898778"/>
                  </a:lnTo>
                  <a:lnTo>
                    <a:pt x="162179" y="938402"/>
                  </a:lnTo>
                  <a:lnTo>
                    <a:pt x="146304" y="978662"/>
                  </a:lnTo>
                  <a:lnTo>
                    <a:pt x="131063" y="1019428"/>
                  </a:lnTo>
                  <a:lnTo>
                    <a:pt x="116586" y="1060830"/>
                  </a:lnTo>
                  <a:lnTo>
                    <a:pt x="102997" y="1102867"/>
                  </a:lnTo>
                  <a:lnTo>
                    <a:pt x="90043" y="1145286"/>
                  </a:lnTo>
                  <a:lnTo>
                    <a:pt x="77977" y="1188339"/>
                  </a:lnTo>
                  <a:lnTo>
                    <a:pt x="66801" y="1231900"/>
                  </a:lnTo>
                  <a:lnTo>
                    <a:pt x="56387" y="1275969"/>
                  </a:lnTo>
                  <a:lnTo>
                    <a:pt x="46736" y="1320419"/>
                  </a:lnTo>
                  <a:lnTo>
                    <a:pt x="38100" y="1365377"/>
                  </a:lnTo>
                  <a:lnTo>
                    <a:pt x="30225" y="1410842"/>
                  </a:lnTo>
                  <a:lnTo>
                    <a:pt x="23241" y="1456689"/>
                  </a:lnTo>
                  <a:lnTo>
                    <a:pt x="17144" y="1502917"/>
                  </a:lnTo>
                  <a:lnTo>
                    <a:pt x="11937" y="1549653"/>
                  </a:lnTo>
                  <a:lnTo>
                    <a:pt x="7619" y="1596644"/>
                  </a:lnTo>
                  <a:lnTo>
                    <a:pt x="4318" y="1644141"/>
                  </a:lnTo>
                  <a:lnTo>
                    <a:pt x="1905" y="1691894"/>
                  </a:lnTo>
                  <a:lnTo>
                    <a:pt x="507" y="1740027"/>
                  </a:lnTo>
                  <a:lnTo>
                    <a:pt x="0" y="1788414"/>
                  </a:lnTo>
                  <a:lnTo>
                    <a:pt x="0" y="3576828"/>
                  </a:lnTo>
                  <a:lnTo>
                    <a:pt x="1352550" y="3576828"/>
                  </a:lnTo>
                  <a:lnTo>
                    <a:pt x="1389126" y="3576193"/>
                  </a:lnTo>
                  <a:lnTo>
                    <a:pt x="1461642" y="3571113"/>
                  </a:lnTo>
                  <a:lnTo>
                    <a:pt x="1533144" y="3561079"/>
                  </a:lnTo>
                  <a:lnTo>
                    <a:pt x="1603375" y="3546094"/>
                  </a:lnTo>
                  <a:lnTo>
                    <a:pt x="1672463" y="3526536"/>
                  </a:lnTo>
                  <a:lnTo>
                    <a:pt x="1740153" y="3502279"/>
                  </a:lnTo>
                  <a:lnTo>
                    <a:pt x="1806321" y="3473704"/>
                  </a:lnTo>
                  <a:lnTo>
                    <a:pt x="1871090" y="3440684"/>
                  </a:lnTo>
                  <a:lnTo>
                    <a:pt x="1934083" y="3403600"/>
                  </a:lnTo>
                  <a:lnTo>
                    <a:pt x="1995297" y="3362325"/>
                  </a:lnTo>
                  <a:lnTo>
                    <a:pt x="2054733" y="3317113"/>
                  </a:lnTo>
                  <a:lnTo>
                    <a:pt x="2112264" y="3268218"/>
                  </a:lnTo>
                  <a:lnTo>
                    <a:pt x="2140330" y="3242310"/>
                  </a:lnTo>
                  <a:lnTo>
                    <a:pt x="2167763" y="3215640"/>
                  </a:lnTo>
                  <a:lnTo>
                    <a:pt x="2194687" y="3187954"/>
                  </a:lnTo>
                  <a:lnTo>
                    <a:pt x="2221103" y="3159379"/>
                  </a:lnTo>
                  <a:lnTo>
                    <a:pt x="2246884" y="3130042"/>
                  </a:lnTo>
                  <a:lnTo>
                    <a:pt x="2272157" y="3099816"/>
                  </a:lnTo>
                  <a:lnTo>
                    <a:pt x="2296795" y="3068828"/>
                  </a:lnTo>
                  <a:lnTo>
                    <a:pt x="2320925" y="3036951"/>
                  </a:lnTo>
                  <a:lnTo>
                    <a:pt x="2344420" y="3004312"/>
                  </a:lnTo>
                  <a:lnTo>
                    <a:pt x="2367153" y="2970911"/>
                  </a:lnTo>
                  <a:lnTo>
                    <a:pt x="2389378" y="2936875"/>
                  </a:lnTo>
                  <a:lnTo>
                    <a:pt x="2410967" y="2901950"/>
                  </a:lnTo>
                  <a:lnTo>
                    <a:pt x="2431923" y="2866263"/>
                  </a:lnTo>
                  <a:lnTo>
                    <a:pt x="2452116" y="2830068"/>
                  </a:lnTo>
                  <a:lnTo>
                    <a:pt x="2471674" y="2792984"/>
                  </a:lnTo>
                  <a:lnTo>
                    <a:pt x="2490597" y="2755265"/>
                  </a:lnTo>
                  <a:lnTo>
                    <a:pt x="2508758" y="2716911"/>
                  </a:lnTo>
                  <a:lnTo>
                    <a:pt x="2526157" y="2677922"/>
                  </a:lnTo>
                  <a:lnTo>
                    <a:pt x="2542921" y="2638425"/>
                  </a:lnTo>
                  <a:lnTo>
                    <a:pt x="2558796" y="2598166"/>
                  </a:lnTo>
                  <a:lnTo>
                    <a:pt x="2574036" y="2557399"/>
                  </a:lnTo>
                  <a:lnTo>
                    <a:pt x="2588514" y="2515997"/>
                  </a:lnTo>
                  <a:lnTo>
                    <a:pt x="2602103" y="2473960"/>
                  </a:lnTo>
                  <a:lnTo>
                    <a:pt x="2615057" y="2431542"/>
                  </a:lnTo>
                  <a:lnTo>
                    <a:pt x="2627122" y="2388489"/>
                  </a:lnTo>
                  <a:lnTo>
                    <a:pt x="2638298" y="2344928"/>
                  </a:lnTo>
                  <a:lnTo>
                    <a:pt x="2648712" y="2300859"/>
                  </a:lnTo>
                  <a:lnTo>
                    <a:pt x="2658364" y="2256409"/>
                  </a:lnTo>
                  <a:lnTo>
                    <a:pt x="2667000" y="2211451"/>
                  </a:lnTo>
                  <a:lnTo>
                    <a:pt x="2674874" y="2165985"/>
                  </a:lnTo>
                  <a:lnTo>
                    <a:pt x="2681859" y="2120138"/>
                  </a:lnTo>
                  <a:lnTo>
                    <a:pt x="2687954" y="2073910"/>
                  </a:lnTo>
                  <a:lnTo>
                    <a:pt x="2693162" y="2027174"/>
                  </a:lnTo>
                  <a:lnTo>
                    <a:pt x="2697479" y="1980183"/>
                  </a:lnTo>
                  <a:lnTo>
                    <a:pt x="2700782" y="1932686"/>
                  </a:lnTo>
                  <a:lnTo>
                    <a:pt x="2703195" y="1884933"/>
                  </a:lnTo>
                  <a:lnTo>
                    <a:pt x="2704591" y="1836801"/>
                  </a:lnTo>
                  <a:lnTo>
                    <a:pt x="2705100" y="1788414"/>
                  </a:lnTo>
                  <a:lnTo>
                    <a:pt x="2704591" y="1740027"/>
                  </a:lnTo>
                  <a:lnTo>
                    <a:pt x="2703195" y="1691894"/>
                  </a:lnTo>
                  <a:lnTo>
                    <a:pt x="2700782" y="1644141"/>
                  </a:lnTo>
                  <a:lnTo>
                    <a:pt x="2697479" y="1596644"/>
                  </a:lnTo>
                  <a:lnTo>
                    <a:pt x="2693162" y="1549653"/>
                  </a:lnTo>
                  <a:lnTo>
                    <a:pt x="2687954" y="1502917"/>
                  </a:lnTo>
                  <a:lnTo>
                    <a:pt x="2681859" y="1456689"/>
                  </a:lnTo>
                  <a:lnTo>
                    <a:pt x="2674874" y="1410842"/>
                  </a:lnTo>
                  <a:lnTo>
                    <a:pt x="2667000" y="1365377"/>
                  </a:lnTo>
                  <a:lnTo>
                    <a:pt x="2658364" y="1320419"/>
                  </a:lnTo>
                  <a:lnTo>
                    <a:pt x="2648712" y="1275969"/>
                  </a:lnTo>
                  <a:lnTo>
                    <a:pt x="2638298" y="1231900"/>
                  </a:lnTo>
                  <a:lnTo>
                    <a:pt x="2627122" y="1188339"/>
                  </a:lnTo>
                  <a:lnTo>
                    <a:pt x="2615057" y="1145286"/>
                  </a:lnTo>
                  <a:lnTo>
                    <a:pt x="2602103" y="1102867"/>
                  </a:lnTo>
                  <a:lnTo>
                    <a:pt x="2588514" y="1060830"/>
                  </a:lnTo>
                  <a:lnTo>
                    <a:pt x="2574036" y="1019428"/>
                  </a:lnTo>
                  <a:lnTo>
                    <a:pt x="2558796" y="978662"/>
                  </a:lnTo>
                  <a:lnTo>
                    <a:pt x="2542921" y="938402"/>
                  </a:lnTo>
                  <a:lnTo>
                    <a:pt x="2526157" y="898778"/>
                  </a:lnTo>
                  <a:lnTo>
                    <a:pt x="2508758" y="859916"/>
                  </a:lnTo>
                  <a:lnTo>
                    <a:pt x="2490597" y="821563"/>
                  </a:lnTo>
                  <a:lnTo>
                    <a:pt x="2471674" y="783844"/>
                  </a:lnTo>
                  <a:lnTo>
                    <a:pt x="2452116" y="746760"/>
                  </a:lnTo>
                  <a:lnTo>
                    <a:pt x="2431923" y="710438"/>
                  </a:lnTo>
                  <a:lnTo>
                    <a:pt x="2410967" y="674877"/>
                  </a:lnTo>
                  <a:lnTo>
                    <a:pt x="2389378" y="639952"/>
                  </a:lnTo>
                  <a:lnTo>
                    <a:pt x="2367153" y="605789"/>
                  </a:lnTo>
                  <a:lnTo>
                    <a:pt x="2344420" y="572515"/>
                  </a:lnTo>
                  <a:lnTo>
                    <a:pt x="2320925" y="539876"/>
                  </a:lnTo>
                  <a:lnTo>
                    <a:pt x="2296795" y="508000"/>
                  </a:lnTo>
                  <a:lnTo>
                    <a:pt x="2272157" y="477012"/>
                  </a:lnTo>
                  <a:lnTo>
                    <a:pt x="2246884" y="446786"/>
                  </a:lnTo>
                  <a:lnTo>
                    <a:pt x="2221103" y="417449"/>
                  </a:lnTo>
                  <a:lnTo>
                    <a:pt x="2194687" y="388874"/>
                  </a:lnTo>
                  <a:lnTo>
                    <a:pt x="2167763" y="361188"/>
                  </a:lnTo>
                  <a:lnTo>
                    <a:pt x="2140330" y="334517"/>
                  </a:lnTo>
                  <a:lnTo>
                    <a:pt x="2112264" y="308610"/>
                  </a:lnTo>
                  <a:lnTo>
                    <a:pt x="2054733" y="259714"/>
                  </a:lnTo>
                  <a:lnTo>
                    <a:pt x="1995297" y="214502"/>
                  </a:lnTo>
                  <a:lnTo>
                    <a:pt x="1934083" y="173227"/>
                  </a:lnTo>
                  <a:lnTo>
                    <a:pt x="1871090" y="136144"/>
                  </a:lnTo>
                  <a:lnTo>
                    <a:pt x="1806321" y="103124"/>
                  </a:lnTo>
                  <a:lnTo>
                    <a:pt x="1740153" y="74549"/>
                  </a:lnTo>
                  <a:lnTo>
                    <a:pt x="1672463" y="50291"/>
                  </a:lnTo>
                  <a:lnTo>
                    <a:pt x="1603375" y="30734"/>
                  </a:lnTo>
                  <a:lnTo>
                    <a:pt x="1533144" y="15748"/>
                  </a:lnTo>
                  <a:lnTo>
                    <a:pt x="1461642" y="5714"/>
                  </a:lnTo>
                  <a:lnTo>
                    <a:pt x="1389126" y="635"/>
                  </a:lnTo>
                  <a:lnTo>
                    <a:pt x="1352550" y="0"/>
                  </a:lnTo>
                  <a:close/>
                </a:path>
              </a:pathLst>
            </a:custGeom>
            <a:solidFill>
              <a:srgbClr val="4470C4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29311" y="234137"/>
            <a:ext cx="5915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10" dirty="0">
                <a:latin typeface="Times New Roman"/>
                <a:cs typeface="Times New Roman"/>
              </a:rPr>
              <a:t>E</a:t>
            </a:r>
            <a:r>
              <a:rPr sz="4000" b="0" u="none" spc="105" dirty="0">
                <a:latin typeface="Times New Roman"/>
                <a:cs typeface="Times New Roman"/>
              </a:rPr>
              <a:t>A</a:t>
            </a:r>
            <a:r>
              <a:rPr sz="4000" b="0" u="none" spc="-35" dirty="0">
                <a:latin typeface="Times New Roman"/>
                <a:cs typeface="Times New Roman"/>
              </a:rPr>
              <a:t>S</a:t>
            </a:r>
            <a:r>
              <a:rPr sz="4000" b="0" u="none" spc="40" dirty="0">
                <a:latin typeface="Times New Roman"/>
                <a:cs typeface="Times New Roman"/>
              </a:rPr>
              <a:t>E</a:t>
            </a:r>
            <a:r>
              <a:rPr sz="4000" b="0" u="none" spc="-15" dirty="0">
                <a:latin typeface="Times New Roman"/>
                <a:cs typeface="Times New Roman"/>
              </a:rPr>
              <a:t> </a:t>
            </a:r>
            <a:r>
              <a:rPr sz="4000" b="0" u="none" spc="-240" dirty="0">
                <a:latin typeface="Times New Roman"/>
                <a:cs typeface="Times New Roman"/>
              </a:rPr>
              <a:t>O</a:t>
            </a:r>
            <a:r>
              <a:rPr sz="4000" b="0" u="none" spc="-185" dirty="0">
                <a:latin typeface="Times New Roman"/>
                <a:cs typeface="Times New Roman"/>
              </a:rPr>
              <a:t>F</a:t>
            </a:r>
            <a:r>
              <a:rPr sz="4000" b="0" u="none" spc="-25" dirty="0">
                <a:latin typeface="Times New Roman"/>
                <a:cs typeface="Times New Roman"/>
              </a:rPr>
              <a:t> </a:t>
            </a:r>
            <a:r>
              <a:rPr sz="4000" b="0" u="none" spc="-505" dirty="0">
                <a:latin typeface="Times New Roman"/>
                <a:cs typeface="Times New Roman"/>
              </a:rPr>
              <a:t>D</a:t>
            </a:r>
            <a:r>
              <a:rPr sz="4000" b="0" u="none" spc="-420" dirty="0">
                <a:latin typeface="Times New Roman"/>
                <a:cs typeface="Times New Roman"/>
              </a:rPr>
              <a:t>O</a:t>
            </a:r>
            <a:r>
              <a:rPr sz="4000" b="0" u="none" spc="-135" dirty="0">
                <a:latin typeface="Times New Roman"/>
                <a:cs typeface="Times New Roman"/>
              </a:rPr>
              <a:t>I</a:t>
            </a:r>
            <a:r>
              <a:rPr sz="4000" b="0" u="none" spc="-520" dirty="0">
                <a:latin typeface="Times New Roman"/>
                <a:cs typeface="Times New Roman"/>
              </a:rPr>
              <a:t>N</a:t>
            </a:r>
            <a:r>
              <a:rPr sz="4000" b="0" u="none" spc="-165" dirty="0">
                <a:latin typeface="Times New Roman"/>
                <a:cs typeface="Times New Roman"/>
              </a:rPr>
              <a:t>G</a:t>
            </a:r>
            <a:r>
              <a:rPr sz="4000" b="0" u="none" spc="-185" dirty="0">
                <a:latin typeface="Times New Roman"/>
                <a:cs typeface="Times New Roman"/>
              </a:rPr>
              <a:t> </a:t>
            </a:r>
            <a:r>
              <a:rPr sz="4000" b="0" u="none" spc="-114" dirty="0">
                <a:latin typeface="Times New Roman"/>
                <a:cs typeface="Times New Roman"/>
              </a:rPr>
              <a:t>B</a:t>
            </a:r>
            <a:r>
              <a:rPr sz="4000" b="0" u="none" spc="-490" dirty="0">
                <a:latin typeface="Times New Roman"/>
                <a:cs typeface="Times New Roman"/>
              </a:rPr>
              <a:t>U</a:t>
            </a:r>
            <a:r>
              <a:rPr sz="4000" b="0" u="none" spc="-35" dirty="0">
                <a:latin typeface="Times New Roman"/>
                <a:cs typeface="Times New Roman"/>
              </a:rPr>
              <a:t>S</a:t>
            </a:r>
            <a:r>
              <a:rPr sz="4000" b="0" u="none" spc="-135" dirty="0">
                <a:latin typeface="Times New Roman"/>
                <a:cs typeface="Times New Roman"/>
              </a:rPr>
              <a:t>I</a:t>
            </a:r>
            <a:r>
              <a:rPr sz="4000" b="0" u="none" spc="-520" dirty="0">
                <a:latin typeface="Times New Roman"/>
                <a:cs typeface="Times New Roman"/>
              </a:rPr>
              <a:t>N</a:t>
            </a:r>
            <a:r>
              <a:rPr sz="4000" b="0" u="none" spc="10" dirty="0">
                <a:latin typeface="Times New Roman"/>
                <a:cs typeface="Times New Roman"/>
              </a:rPr>
              <a:t>E</a:t>
            </a:r>
            <a:r>
              <a:rPr sz="4000" b="0" u="none" spc="-35" dirty="0">
                <a:latin typeface="Times New Roman"/>
                <a:cs typeface="Times New Roman"/>
              </a:rPr>
              <a:t>S</a:t>
            </a:r>
            <a:r>
              <a:rPr sz="4000" b="0" u="none" spc="-10" dirty="0"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0603" y="2724658"/>
            <a:ext cx="300736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1089660" algn="l"/>
                <a:tab pos="1189990" algn="l"/>
                <a:tab pos="1214755" algn="l"/>
                <a:tab pos="2084705" algn="l"/>
              </a:tabLst>
            </a:pPr>
            <a:r>
              <a:rPr sz="2400" spc="-30" dirty="0">
                <a:solidFill>
                  <a:srgbClr val="170890"/>
                </a:solidFill>
                <a:latin typeface="Microsoft Sans Serif"/>
                <a:cs typeface="Microsoft Sans Serif"/>
              </a:rPr>
              <a:t>In </a:t>
            </a:r>
            <a:r>
              <a:rPr sz="2400" dirty="0">
                <a:solidFill>
                  <a:srgbClr val="170890"/>
                </a:solidFill>
                <a:latin typeface="Microsoft Sans Serif"/>
                <a:cs typeface="Microsoft Sans Serif"/>
              </a:rPr>
              <a:t>the </a:t>
            </a:r>
            <a:r>
              <a:rPr sz="2400" spc="-15" dirty="0">
                <a:solidFill>
                  <a:srgbClr val="170890"/>
                </a:solidFill>
                <a:latin typeface="Microsoft Sans Serif"/>
                <a:cs typeface="Microsoft Sans Serif"/>
              </a:rPr>
              <a:t>World </a:t>
            </a:r>
            <a:r>
              <a:rPr sz="2400" spc="-25" dirty="0">
                <a:solidFill>
                  <a:srgbClr val="170890"/>
                </a:solidFill>
                <a:latin typeface="Microsoft Sans Serif"/>
                <a:cs typeface="Microsoft Sans Serif"/>
              </a:rPr>
              <a:t>Bank’s </a:t>
            </a:r>
            <a:r>
              <a:rPr sz="2400" spc="-20" dirty="0">
                <a:solidFill>
                  <a:srgbClr val="17089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0890"/>
                </a:solidFill>
                <a:latin typeface="Microsoft Sans Serif"/>
                <a:cs typeface="Microsoft Sans Serif"/>
              </a:rPr>
              <a:t>Ease</a:t>
            </a:r>
            <a:r>
              <a:rPr sz="2400" spc="5" dirty="0">
                <a:solidFill>
                  <a:srgbClr val="17089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0890"/>
                </a:solidFill>
                <a:latin typeface="Microsoft Sans Serif"/>
                <a:cs typeface="Microsoft Sans Serif"/>
              </a:rPr>
              <a:t>of			</a:t>
            </a:r>
            <a:r>
              <a:rPr sz="2400" spc="-10" dirty="0">
                <a:solidFill>
                  <a:srgbClr val="170890"/>
                </a:solidFill>
                <a:latin typeface="Microsoft Sans Serif"/>
                <a:cs typeface="Microsoft Sans Serif"/>
              </a:rPr>
              <a:t>Doing </a:t>
            </a:r>
            <a:r>
              <a:rPr sz="2400" spc="-5" dirty="0">
                <a:solidFill>
                  <a:srgbClr val="170890"/>
                </a:solidFill>
                <a:latin typeface="Microsoft Sans Serif"/>
                <a:cs typeface="Microsoft Sans Serif"/>
              </a:rPr>
              <a:t> Business</a:t>
            </a:r>
            <a:r>
              <a:rPr sz="2400" spc="45" dirty="0">
                <a:solidFill>
                  <a:srgbClr val="17089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0890"/>
                </a:solidFill>
                <a:latin typeface="Microsoft Sans Serif"/>
                <a:cs typeface="Microsoft Sans Serif"/>
              </a:rPr>
              <a:t>2020 </a:t>
            </a:r>
            <a:r>
              <a:rPr sz="2400" spc="5" dirty="0">
                <a:solidFill>
                  <a:srgbClr val="17089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0890"/>
                </a:solidFill>
                <a:latin typeface="Microsoft Sans Serif"/>
                <a:cs typeface="Microsoft Sans Serif"/>
              </a:rPr>
              <a:t>Report,		</a:t>
            </a:r>
            <a:r>
              <a:rPr sz="2400" b="1" spc="-25" dirty="0">
                <a:solidFill>
                  <a:srgbClr val="170890"/>
                </a:solidFill>
                <a:latin typeface="Arial"/>
                <a:cs typeface="Arial"/>
              </a:rPr>
              <a:t>India</a:t>
            </a:r>
            <a:r>
              <a:rPr sz="2400" b="1" spc="-130" dirty="0">
                <a:solidFill>
                  <a:srgbClr val="17089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0890"/>
                </a:solidFill>
                <a:latin typeface="Arial"/>
                <a:cs typeface="Arial"/>
              </a:rPr>
              <a:t>ranked </a:t>
            </a:r>
            <a:r>
              <a:rPr sz="2400" b="1" spc="-655" dirty="0">
                <a:solidFill>
                  <a:srgbClr val="17089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170890"/>
                </a:solidFill>
                <a:latin typeface="Arial"/>
                <a:cs typeface="Arial"/>
              </a:rPr>
              <a:t>63</a:t>
            </a:r>
            <a:r>
              <a:rPr sz="2400" b="1" spc="7" baseline="20833" dirty="0">
                <a:solidFill>
                  <a:srgbClr val="170890"/>
                </a:solidFill>
                <a:latin typeface="Arial"/>
                <a:cs typeface="Arial"/>
              </a:rPr>
              <a:t>rd</a:t>
            </a:r>
            <a:r>
              <a:rPr sz="2400" b="1" spc="5" dirty="0">
                <a:solidFill>
                  <a:srgbClr val="170890"/>
                </a:solidFill>
                <a:latin typeface="Arial"/>
                <a:cs typeface="Arial"/>
              </a:rPr>
              <a:t>,</a:t>
            </a:r>
            <a:r>
              <a:rPr sz="2400" b="1" spc="25" dirty="0">
                <a:solidFill>
                  <a:srgbClr val="17089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70890"/>
                </a:solidFill>
                <a:latin typeface="Arial"/>
                <a:cs typeface="Arial"/>
              </a:rPr>
              <a:t>jumping	</a:t>
            </a:r>
            <a:r>
              <a:rPr sz="2400" b="1" dirty="0">
                <a:solidFill>
                  <a:srgbClr val="170890"/>
                </a:solidFill>
                <a:latin typeface="Arial"/>
                <a:cs typeface="Arial"/>
              </a:rPr>
              <a:t>79 </a:t>
            </a:r>
            <a:r>
              <a:rPr sz="2400" b="1" spc="5" dirty="0">
                <a:solidFill>
                  <a:srgbClr val="17089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70890"/>
                </a:solidFill>
                <a:latin typeface="Arial"/>
                <a:cs typeface="Arial"/>
              </a:rPr>
              <a:t>positions </a:t>
            </a:r>
            <a:r>
              <a:rPr sz="2400" b="1" spc="-5" dirty="0">
                <a:solidFill>
                  <a:srgbClr val="170890"/>
                </a:solidFill>
                <a:latin typeface="Arial"/>
                <a:cs typeface="Arial"/>
              </a:rPr>
              <a:t>in </a:t>
            </a:r>
            <a:r>
              <a:rPr sz="2400" b="1" dirty="0">
                <a:solidFill>
                  <a:srgbClr val="170890"/>
                </a:solidFill>
                <a:latin typeface="Arial"/>
                <a:cs typeface="Arial"/>
              </a:rPr>
              <a:t>five </a:t>
            </a:r>
            <a:r>
              <a:rPr sz="2400" b="1" spc="5" dirty="0">
                <a:solidFill>
                  <a:srgbClr val="17089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0890"/>
                </a:solidFill>
                <a:latin typeface="Arial"/>
                <a:cs typeface="Arial"/>
              </a:rPr>
              <a:t>years</a:t>
            </a:r>
            <a:r>
              <a:rPr sz="2400" spc="-10" dirty="0">
                <a:solidFill>
                  <a:srgbClr val="170890"/>
                </a:solidFill>
                <a:latin typeface="Microsoft Sans Serif"/>
                <a:cs typeface="Microsoft Sans Serif"/>
              </a:rPr>
              <a:t>.	</a:t>
            </a:r>
            <a:r>
              <a:rPr sz="2400" spc="5" dirty="0">
                <a:solidFill>
                  <a:srgbClr val="170890"/>
                </a:solidFill>
                <a:latin typeface="Microsoft Sans Serif"/>
                <a:cs typeface="Microsoft Sans Serif"/>
              </a:rPr>
              <a:t>(2014-19).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07" y="40640"/>
            <a:ext cx="4966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spc="-145" dirty="0">
                <a:latin typeface="Times New Roman"/>
                <a:cs typeface="Times New Roman"/>
              </a:rPr>
              <a:t>A</a:t>
            </a:r>
            <a:r>
              <a:rPr sz="4800" b="0" u="none" spc="-880" dirty="0">
                <a:latin typeface="Times New Roman"/>
                <a:cs typeface="Times New Roman"/>
              </a:rPr>
              <a:t>D</a:t>
            </a:r>
            <a:r>
              <a:rPr sz="4800" b="0" u="none" spc="-810" dirty="0">
                <a:latin typeface="Times New Roman"/>
                <a:cs typeface="Times New Roman"/>
              </a:rPr>
              <a:t>V</a:t>
            </a:r>
            <a:r>
              <a:rPr sz="4800" b="0" u="none" spc="-145" dirty="0">
                <a:latin typeface="Times New Roman"/>
                <a:cs typeface="Times New Roman"/>
              </a:rPr>
              <a:t>A</a:t>
            </a:r>
            <a:r>
              <a:rPr sz="4800" b="0" u="none" spc="-900" dirty="0">
                <a:latin typeface="Times New Roman"/>
                <a:cs typeface="Times New Roman"/>
              </a:rPr>
              <a:t>N</a:t>
            </a:r>
            <a:r>
              <a:rPr sz="4800" b="0" u="none" spc="-475" dirty="0">
                <a:latin typeface="Times New Roman"/>
                <a:cs typeface="Times New Roman"/>
              </a:rPr>
              <a:t>T</a:t>
            </a:r>
            <a:r>
              <a:rPr sz="4800" b="0" u="none" spc="-145" dirty="0">
                <a:latin typeface="Times New Roman"/>
                <a:cs typeface="Times New Roman"/>
              </a:rPr>
              <a:t>A</a:t>
            </a:r>
            <a:r>
              <a:rPr sz="4800" b="0" u="none" spc="-505" dirty="0">
                <a:latin typeface="Times New Roman"/>
                <a:cs typeface="Times New Roman"/>
              </a:rPr>
              <a:t>G</a:t>
            </a:r>
            <a:r>
              <a:rPr sz="4800" b="0" u="none" spc="50" dirty="0">
                <a:latin typeface="Times New Roman"/>
                <a:cs typeface="Times New Roman"/>
              </a:rPr>
              <a:t>E</a:t>
            </a:r>
            <a:r>
              <a:rPr sz="4800" b="0" u="none" spc="145" dirty="0">
                <a:latin typeface="Times New Roman"/>
                <a:cs typeface="Times New Roman"/>
              </a:rPr>
              <a:t> </a:t>
            </a:r>
            <a:r>
              <a:rPr sz="4800" b="0" u="none" spc="-390" dirty="0">
                <a:latin typeface="Times New Roman"/>
                <a:cs typeface="Times New Roman"/>
              </a:rPr>
              <a:t>I</a:t>
            </a:r>
            <a:r>
              <a:rPr sz="4800" b="0" u="none" spc="-840" dirty="0">
                <a:latin typeface="Times New Roman"/>
                <a:cs typeface="Times New Roman"/>
              </a:rPr>
              <a:t>N</a:t>
            </a:r>
            <a:r>
              <a:rPr sz="4800" b="0" u="none" spc="-815" dirty="0">
                <a:latin typeface="Times New Roman"/>
                <a:cs typeface="Times New Roman"/>
              </a:rPr>
              <a:t>D</a:t>
            </a:r>
            <a:r>
              <a:rPr sz="4800" b="0" u="none" spc="-390" dirty="0">
                <a:latin typeface="Times New Roman"/>
                <a:cs typeface="Times New Roman"/>
              </a:rPr>
              <a:t>I</a:t>
            </a:r>
            <a:r>
              <a:rPr sz="4800" b="0" u="none" spc="165" dirty="0">
                <a:latin typeface="Times New Roman"/>
                <a:cs typeface="Times New Roman"/>
              </a:rPr>
              <a:t>A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1400" y="1066800"/>
            <a:ext cx="1346200" cy="1219200"/>
          </a:xfrm>
          <a:custGeom>
            <a:avLst/>
            <a:gdLst/>
            <a:ahLst/>
            <a:cxnLst/>
            <a:rect l="l" t="t" r="r" b="b"/>
            <a:pathLst>
              <a:path w="1346200" h="1219200">
                <a:moveTo>
                  <a:pt x="1199388" y="0"/>
                </a:moveTo>
                <a:lnTo>
                  <a:pt x="146303" y="0"/>
                </a:lnTo>
                <a:lnTo>
                  <a:pt x="112775" y="5334"/>
                </a:lnTo>
                <a:lnTo>
                  <a:pt x="54737" y="44576"/>
                </a:lnTo>
                <a:lnTo>
                  <a:pt x="32130" y="76073"/>
                </a:lnTo>
                <a:lnTo>
                  <a:pt x="14859" y="113791"/>
                </a:lnTo>
                <a:lnTo>
                  <a:pt x="3810" y="156590"/>
                </a:lnTo>
                <a:lnTo>
                  <a:pt x="0" y="203200"/>
                </a:lnTo>
                <a:lnTo>
                  <a:pt x="0" y="1016000"/>
                </a:lnTo>
                <a:lnTo>
                  <a:pt x="3810" y="1062609"/>
                </a:lnTo>
                <a:lnTo>
                  <a:pt x="14859" y="1105408"/>
                </a:lnTo>
                <a:lnTo>
                  <a:pt x="32130" y="1143127"/>
                </a:lnTo>
                <a:lnTo>
                  <a:pt x="54737" y="1174623"/>
                </a:lnTo>
                <a:lnTo>
                  <a:pt x="112775" y="1213865"/>
                </a:lnTo>
                <a:lnTo>
                  <a:pt x="146303" y="1219200"/>
                </a:lnTo>
                <a:lnTo>
                  <a:pt x="1199388" y="1219200"/>
                </a:lnTo>
                <a:lnTo>
                  <a:pt x="1263777" y="1198499"/>
                </a:lnTo>
                <a:lnTo>
                  <a:pt x="1313561" y="1143127"/>
                </a:lnTo>
                <a:lnTo>
                  <a:pt x="1330833" y="1105408"/>
                </a:lnTo>
                <a:lnTo>
                  <a:pt x="1341882" y="1062609"/>
                </a:lnTo>
                <a:lnTo>
                  <a:pt x="1345691" y="1016000"/>
                </a:lnTo>
                <a:lnTo>
                  <a:pt x="1345691" y="203200"/>
                </a:lnTo>
                <a:lnTo>
                  <a:pt x="1341882" y="156590"/>
                </a:lnTo>
                <a:lnTo>
                  <a:pt x="1330833" y="113791"/>
                </a:lnTo>
                <a:lnTo>
                  <a:pt x="1313561" y="76073"/>
                </a:lnTo>
                <a:lnTo>
                  <a:pt x="1290954" y="44576"/>
                </a:lnTo>
                <a:lnTo>
                  <a:pt x="1232915" y="5334"/>
                </a:lnTo>
                <a:lnTo>
                  <a:pt x="1199388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127" y="1201292"/>
            <a:ext cx="99314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3208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latin typeface="Arial"/>
                <a:cs typeface="Arial"/>
              </a:rPr>
              <a:t>Huge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spc="-130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73625" y="1368425"/>
            <a:ext cx="2260600" cy="2405380"/>
            <a:chOff x="4873625" y="1368425"/>
            <a:chExt cx="2260600" cy="2405380"/>
          </a:xfrm>
        </p:grpSpPr>
        <p:sp>
          <p:nvSpPr>
            <p:cNvPr id="6" name="object 6"/>
            <p:cNvSpPr/>
            <p:nvPr/>
          </p:nvSpPr>
          <p:spPr>
            <a:xfrm>
              <a:off x="4876800" y="1371600"/>
              <a:ext cx="1447165" cy="1219200"/>
            </a:xfrm>
            <a:custGeom>
              <a:avLst/>
              <a:gdLst/>
              <a:ahLst/>
              <a:cxnLst/>
              <a:rect l="l" t="t" r="r" b="b"/>
              <a:pathLst>
                <a:path w="1447164" h="1219200">
                  <a:moveTo>
                    <a:pt x="0" y="0"/>
                  </a:moveTo>
                  <a:lnTo>
                    <a:pt x="62484" y="28066"/>
                  </a:lnTo>
                  <a:lnTo>
                    <a:pt x="124205" y="57276"/>
                  </a:lnTo>
                  <a:lnTo>
                    <a:pt x="185420" y="87757"/>
                  </a:lnTo>
                  <a:lnTo>
                    <a:pt x="245745" y="119634"/>
                  </a:lnTo>
                  <a:lnTo>
                    <a:pt x="305562" y="152653"/>
                  </a:lnTo>
                  <a:lnTo>
                    <a:pt x="364489" y="186816"/>
                  </a:lnTo>
                  <a:lnTo>
                    <a:pt x="422783" y="222250"/>
                  </a:lnTo>
                  <a:lnTo>
                    <a:pt x="480313" y="258825"/>
                  </a:lnTo>
                  <a:lnTo>
                    <a:pt x="537083" y="296545"/>
                  </a:lnTo>
                  <a:lnTo>
                    <a:pt x="593089" y="335534"/>
                  </a:lnTo>
                  <a:lnTo>
                    <a:pt x="648208" y="375665"/>
                  </a:lnTo>
                  <a:lnTo>
                    <a:pt x="702563" y="416813"/>
                  </a:lnTo>
                  <a:lnTo>
                    <a:pt x="756030" y="459104"/>
                  </a:lnTo>
                  <a:lnTo>
                    <a:pt x="808736" y="502538"/>
                  </a:lnTo>
                  <a:lnTo>
                    <a:pt x="860425" y="547115"/>
                  </a:lnTo>
                  <a:lnTo>
                    <a:pt x="911351" y="592709"/>
                  </a:lnTo>
                  <a:lnTo>
                    <a:pt x="961389" y="639317"/>
                  </a:lnTo>
                  <a:lnTo>
                    <a:pt x="1010412" y="687070"/>
                  </a:lnTo>
                  <a:lnTo>
                    <a:pt x="1058545" y="735838"/>
                  </a:lnTo>
                  <a:lnTo>
                    <a:pt x="1105789" y="785622"/>
                  </a:lnTo>
                  <a:lnTo>
                    <a:pt x="1152016" y="836422"/>
                  </a:lnTo>
                  <a:lnTo>
                    <a:pt x="1197228" y="888238"/>
                  </a:lnTo>
                  <a:lnTo>
                    <a:pt x="1241425" y="940942"/>
                  </a:lnTo>
                  <a:lnTo>
                    <a:pt x="1284732" y="994663"/>
                  </a:lnTo>
                  <a:lnTo>
                    <a:pt x="1326896" y="1049401"/>
                  </a:lnTo>
                  <a:lnTo>
                    <a:pt x="1368044" y="1105027"/>
                  </a:lnTo>
                  <a:lnTo>
                    <a:pt x="1408049" y="1161541"/>
                  </a:lnTo>
                  <a:lnTo>
                    <a:pt x="1447164" y="1219073"/>
                  </a:lnTo>
                </a:path>
              </a:pathLst>
            </a:custGeom>
            <a:ln w="6095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6044" y="2554224"/>
              <a:ext cx="1447800" cy="1219200"/>
            </a:xfrm>
            <a:custGeom>
              <a:avLst/>
              <a:gdLst/>
              <a:ahLst/>
              <a:cxnLst/>
              <a:rect l="l" t="t" r="r" b="b"/>
              <a:pathLst>
                <a:path w="1447800" h="1219200">
                  <a:moveTo>
                    <a:pt x="1290447" y="0"/>
                  </a:moveTo>
                  <a:lnTo>
                    <a:pt x="157352" y="0"/>
                  </a:lnTo>
                  <a:lnTo>
                    <a:pt x="121284" y="5334"/>
                  </a:lnTo>
                  <a:lnTo>
                    <a:pt x="58927" y="44576"/>
                  </a:lnTo>
                  <a:lnTo>
                    <a:pt x="34543" y="76073"/>
                  </a:lnTo>
                  <a:lnTo>
                    <a:pt x="16001" y="113791"/>
                  </a:lnTo>
                  <a:lnTo>
                    <a:pt x="4190" y="156590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4190" y="1062608"/>
                  </a:lnTo>
                  <a:lnTo>
                    <a:pt x="16001" y="1105408"/>
                  </a:lnTo>
                  <a:lnTo>
                    <a:pt x="34543" y="1143127"/>
                  </a:lnTo>
                  <a:lnTo>
                    <a:pt x="58927" y="1174623"/>
                  </a:lnTo>
                  <a:lnTo>
                    <a:pt x="121284" y="1213865"/>
                  </a:lnTo>
                  <a:lnTo>
                    <a:pt x="157352" y="1219200"/>
                  </a:lnTo>
                  <a:lnTo>
                    <a:pt x="1290447" y="1219200"/>
                  </a:lnTo>
                  <a:lnTo>
                    <a:pt x="1359661" y="1198499"/>
                  </a:lnTo>
                  <a:lnTo>
                    <a:pt x="1413255" y="1143127"/>
                  </a:lnTo>
                  <a:lnTo>
                    <a:pt x="1431798" y="1105408"/>
                  </a:lnTo>
                  <a:lnTo>
                    <a:pt x="1443608" y="1062608"/>
                  </a:lnTo>
                  <a:lnTo>
                    <a:pt x="1447800" y="1016000"/>
                  </a:lnTo>
                  <a:lnTo>
                    <a:pt x="1447800" y="203200"/>
                  </a:lnTo>
                  <a:lnTo>
                    <a:pt x="1443608" y="156590"/>
                  </a:lnTo>
                  <a:lnTo>
                    <a:pt x="1431798" y="113791"/>
                  </a:lnTo>
                  <a:lnTo>
                    <a:pt x="1413255" y="76073"/>
                  </a:lnTo>
                  <a:lnTo>
                    <a:pt x="1388872" y="44576"/>
                  </a:lnTo>
                  <a:lnTo>
                    <a:pt x="1326514" y="5334"/>
                  </a:lnTo>
                  <a:lnTo>
                    <a:pt x="129044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67196" y="2954273"/>
            <a:ext cx="157480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2900" marR="5080" indent="-330835">
              <a:lnSpc>
                <a:spcPts val="2800"/>
              </a:lnSpc>
              <a:spcBef>
                <a:spcPts val="260"/>
              </a:spcBef>
            </a:pP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ondu</a:t>
            </a:r>
            <a:r>
              <a:rPr sz="2400" b="1" spc="25" dirty="0">
                <a:latin typeface="Arial"/>
                <a:cs typeface="Arial"/>
              </a:rPr>
              <a:t>c</a:t>
            </a:r>
            <a:r>
              <a:rPr sz="2400" b="1" spc="-3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v</a:t>
            </a:r>
            <a:r>
              <a:rPr sz="2400" b="1" spc="-5" dirty="0">
                <a:latin typeface="Arial"/>
                <a:cs typeface="Arial"/>
              </a:rPr>
              <a:t>e  </a:t>
            </a:r>
            <a:r>
              <a:rPr sz="2400" b="1" spc="-15" dirty="0">
                <a:latin typeface="Arial"/>
                <a:cs typeface="Arial"/>
              </a:rPr>
              <a:t>Policy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34000" y="3505072"/>
            <a:ext cx="1458595" cy="2702560"/>
            <a:chOff x="5334000" y="3505072"/>
            <a:chExt cx="1458595" cy="2702560"/>
          </a:xfrm>
        </p:grpSpPr>
        <p:sp>
          <p:nvSpPr>
            <p:cNvPr id="10" name="object 10"/>
            <p:cNvSpPr/>
            <p:nvPr/>
          </p:nvSpPr>
          <p:spPr>
            <a:xfrm>
              <a:off x="6484619" y="3508247"/>
              <a:ext cx="304800" cy="1471930"/>
            </a:xfrm>
            <a:custGeom>
              <a:avLst/>
              <a:gdLst/>
              <a:ahLst/>
              <a:cxnLst/>
              <a:rect l="l" t="t" r="r" b="b"/>
              <a:pathLst>
                <a:path w="304800" h="1471929">
                  <a:moveTo>
                    <a:pt x="302259" y="0"/>
                  </a:moveTo>
                  <a:lnTo>
                    <a:pt x="303910" y="50418"/>
                  </a:lnTo>
                  <a:lnTo>
                    <a:pt x="304673" y="100837"/>
                  </a:lnTo>
                  <a:lnTo>
                    <a:pt x="304673" y="151129"/>
                  </a:lnTo>
                  <a:lnTo>
                    <a:pt x="303910" y="201294"/>
                  </a:lnTo>
                  <a:lnTo>
                    <a:pt x="302386" y="251459"/>
                  </a:lnTo>
                  <a:lnTo>
                    <a:pt x="300100" y="301497"/>
                  </a:lnTo>
                  <a:lnTo>
                    <a:pt x="297052" y="351408"/>
                  </a:lnTo>
                  <a:lnTo>
                    <a:pt x="293243" y="401193"/>
                  </a:lnTo>
                  <a:lnTo>
                    <a:pt x="288544" y="450722"/>
                  </a:lnTo>
                  <a:lnTo>
                    <a:pt x="283209" y="500125"/>
                  </a:lnTo>
                  <a:lnTo>
                    <a:pt x="277113" y="549401"/>
                  </a:lnTo>
                  <a:lnTo>
                    <a:pt x="270128" y="598424"/>
                  </a:lnTo>
                  <a:lnTo>
                    <a:pt x="262508" y="647319"/>
                  </a:lnTo>
                  <a:lnTo>
                    <a:pt x="254126" y="695959"/>
                  </a:lnTo>
                  <a:lnTo>
                    <a:pt x="244982" y="744219"/>
                  </a:lnTo>
                  <a:lnTo>
                    <a:pt x="235076" y="792352"/>
                  </a:lnTo>
                  <a:lnTo>
                    <a:pt x="224535" y="840232"/>
                  </a:lnTo>
                  <a:lnTo>
                    <a:pt x="213105" y="887729"/>
                  </a:lnTo>
                  <a:lnTo>
                    <a:pt x="201040" y="934974"/>
                  </a:lnTo>
                  <a:lnTo>
                    <a:pt x="188213" y="981837"/>
                  </a:lnTo>
                  <a:lnTo>
                    <a:pt x="174751" y="1028319"/>
                  </a:lnTo>
                  <a:lnTo>
                    <a:pt x="160400" y="1074546"/>
                  </a:lnTo>
                  <a:lnTo>
                    <a:pt x="145414" y="1120394"/>
                  </a:lnTo>
                  <a:lnTo>
                    <a:pt x="129794" y="1165859"/>
                  </a:lnTo>
                  <a:lnTo>
                    <a:pt x="113283" y="1210818"/>
                  </a:lnTo>
                  <a:lnTo>
                    <a:pt x="96265" y="1255521"/>
                  </a:lnTo>
                  <a:lnTo>
                    <a:pt x="78358" y="1299718"/>
                  </a:lnTo>
                  <a:lnTo>
                    <a:pt x="59816" y="1343406"/>
                  </a:lnTo>
                  <a:lnTo>
                    <a:pt x="40639" y="1386713"/>
                  </a:lnTo>
                  <a:lnTo>
                    <a:pt x="20574" y="1429512"/>
                  </a:lnTo>
                  <a:lnTo>
                    <a:pt x="0" y="1471802"/>
                  </a:lnTo>
                </a:path>
              </a:pathLst>
            </a:custGeom>
            <a:ln w="6096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0" y="4997195"/>
              <a:ext cx="1402080" cy="1210310"/>
            </a:xfrm>
            <a:custGeom>
              <a:avLst/>
              <a:gdLst/>
              <a:ahLst/>
              <a:cxnLst/>
              <a:rect l="l" t="t" r="r" b="b"/>
              <a:pathLst>
                <a:path w="1402079" h="1210310">
                  <a:moveTo>
                    <a:pt x="1250950" y="0"/>
                  </a:moveTo>
                  <a:lnTo>
                    <a:pt x="151129" y="0"/>
                  </a:lnTo>
                  <a:lnTo>
                    <a:pt x="116459" y="5333"/>
                  </a:lnTo>
                  <a:lnTo>
                    <a:pt x="56641" y="44322"/>
                  </a:lnTo>
                  <a:lnTo>
                    <a:pt x="33147" y="75564"/>
                  </a:lnTo>
                  <a:lnTo>
                    <a:pt x="15366" y="112902"/>
                  </a:lnTo>
                  <a:lnTo>
                    <a:pt x="3937" y="155447"/>
                  </a:lnTo>
                  <a:lnTo>
                    <a:pt x="0" y="201675"/>
                  </a:lnTo>
                  <a:lnTo>
                    <a:pt x="0" y="1008379"/>
                  </a:lnTo>
                  <a:lnTo>
                    <a:pt x="3937" y="1054620"/>
                  </a:lnTo>
                  <a:lnTo>
                    <a:pt x="15366" y="1097064"/>
                  </a:lnTo>
                  <a:lnTo>
                    <a:pt x="33147" y="1134516"/>
                  </a:lnTo>
                  <a:lnTo>
                    <a:pt x="56641" y="1165745"/>
                  </a:lnTo>
                  <a:lnTo>
                    <a:pt x="116459" y="1204721"/>
                  </a:lnTo>
                  <a:lnTo>
                    <a:pt x="151129" y="1210055"/>
                  </a:lnTo>
                  <a:lnTo>
                    <a:pt x="1250950" y="1210055"/>
                  </a:lnTo>
                  <a:lnTo>
                    <a:pt x="1317371" y="1189558"/>
                  </a:lnTo>
                  <a:lnTo>
                    <a:pt x="1368932" y="1134516"/>
                  </a:lnTo>
                  <a:lnTo>
                    <a:pt x="1386713" y="1097064"/>
                  </a:lnTo>
                  <a:lnTo>
                    <a:pt x="1398143" y="1054620"/>
                  </a:lnTo>
                  <a:lnTo>
                    <a:pt x="1402079" y="1008379"/>
                  </a:lnTo>
                  <a:lnTo>
                    <a:pt x="1402079" y="201675"/>
                  </a:lnTo>
                  <a:lnTo>
                    <a:pt x="1398143" y="155447"/>
                  </a:lnTo>
                  <a:lnTo>
                    <a:pt x="1386713" y="112902"/>
                  </a:lnTo>
                  <a:lnTo>
                    <a:pt x="1368932" y="75564"/>
                  </a:lnTo>
                  <a:lnTo>
                    <a:pt x="1345438" y="44322"/>
                  </a:lnTo>
                  <a:lnTo>
                    <a:pt x="1285621" y="5333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40477" y="5022596"/>
            <a:ext cx="1445260" cy="10655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5715" algn="ctr">
              <a:lnSpc>
                <a:spcPct val="92100"/>
              </a:lnSpc>
              <a:spcBef>
                <a:spcPts val="325"/>
              </a:spcBef>
            </a:pPr>
            <a:r>
              <a:rPr sz="2400" b="1" dirty="0">
                <a:latin typeface="Arial"/>
                <a:cs typeface="Arial"/>
              </a:rPr>
              <a:t>Low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60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35" dirty="0">
                <a:latin typeface="Arial"/>
                <a:cs typeface="Arial"/>
              </a:rPr>
              <a:t>ti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  </a:t>
            </a:r>
            <a:r>
              <a:rPr sz="2400" b="1" spc="-5" dirty="0"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3222" y="4952746"/>
            <a:ext cx="3509645" cy="1296035"/>
            <a:chOff x="1903222" y="4952746"/>
            <a:chExt cx="3509645" cy="1296035"/>
          </a:xfrm>
        </p:grpSpPr>
        <p:sp>
          <p:nvSpPr>
            <p:cNvPr id="14" name="object 14"/>
            <p:cNvSpPr/>
            <p:nvPr/>
          </p:nvSpPr>
          <p:spPr>
            <a:xfrm>
              <a:off x="3314700" y="5977128"/>
              <a:ext cx="2094864" cy="268605"/>
            </a:xfrm>
            <a:custGeom>
              <a:avLst/>
              <a:gdLst/>
              <a:ahLst/>
              <a:cxnLst/>
              <a:rect l="l" t="t" r="r" b="b"/>
              <a:pathLst>
                <a:path w="2094864" h="268604">
                  <a:moveTo>
                    <a:pt x="2094611" y="0"/>
                  </a:moveTo>
                  <a:lnTo>
                    <a:pt x="1985390" y="53644"/>
                  </a:lnTo>
                  <a:lnTo>
                    <a:pt x="1875789" y="101333"/>
                  </a:lnTo>
                  <a:lnTo>
                    <a:pt x="1765935" y="143052"/>
                  </a:lnTo>
                  <a:lnTo>
                    <a:pt x="1655699" y="178816"/>
                  </a:lnTo>
                  <a:lnTo>
                    <a:pt x="1545463" y="208622"/>
                  </a:lnTo>
                  <a:lnTo>
                    <a:pt x="1434846" y="232473"/>
                  </a:lnTo>
                  <a:lnTo>
                    <a:pt x="1324228" y="250355"/>
                  </a:lnTo>
                  <a:lnTo>
                    <a:pt x="1213485" y="262267"/>
                  </a:lnTo>
                  <a:lnTo>
                    <a:pt x="1102740" y="268236"/>
                  </a:lnTo>
                  <a:lnTo>
                    <a:pt x="991870" y="268236"/>
                  </a:lnTo>
                  <a:lnTo>
                    <a:pt x="881126" y="262267"/>
                  </a:lnTo>
                  <a:lnTo>
                    <a:pt x="770382" y="250355"/>
                  </a:lnTo>
                  <a:lnTo>
                    <a:pt x="659764" y="232473"/>
                  </a:lnTo>
                  <a:lnTo>
                    <a:pt x="549275" y="208622"/>
                  </a:lnTo>
                  <a:lnTo>
                    <a:pt x="438912" y="178816"/>
                  </a:lnTo>
                  <a:lnTo>
                    <a:pt x="328802" y="143052"/>
                  </a:lnTo>
                  <a:lnTo>
                    <a:pt x="218948" y="101333"/>
                  </a:lnTo>
                  <a:lnTo>
                    <a:pt x="109347" y="53644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9572" y="4959096"/>
              <a:ext cx="1402080" cy="1210310"/>
            </a:xfrm>
            <a:custGeom>
              <a:avLst/>
              <a:gdLst/>
              <a:ahLst/>
              <a:cxnLst/>
              <a:rect l="l" t="t" r="r" b="b"/>
              <a:pathLst>
                <a:path w="1402079" h="1210310">
                  <a:moveTo>
                    <a:pt x="1250950" y="0"/>
                  </a:moveTo>
                  <a:lnTo>
                    <a:pt x="151129" y="0"/>
                  </a:lnTo>
                  <a:lnTo>
                    <a:pt x="116458" y="5333"/>
                  </a:lnTo>
                  <a:lnTo>
                    <a:pt x="56641" y="44322"/>
                  </a:lnTo>
                  <a:lnTo>
                    <a:pt x="33146" y="75564"/>
                  </a:lnTo>
                  <a:lnTo>
                    <a:pt x="15366" y="112902"/>
                  </a:lnTo>
                  <a:lnTo>
                    <a:pt x="3936" y="155447"/>
                  </a:lnTo>
                  <a:lnTo>
                    <a:pt x="0" y="201675"/>
                  </a:lnTo>
                  <a:lnTo>
                    <a:pt x="0" y="1008379"/>
                  </a:lnTo>
                  <a:lnTo>
                    <a:pt x="3936" y="1054620"/>
                  </a:lnTo>
                  <a:lnTo>
                    <a:pt x="15366" y="1097064"/>
                  </a:lnTo>
                  <a:lnTo>
                    <a:pt x="33146" y="1134516"/>
                  </a:lnTo>
                  <a:lnTo>
                    <a:pt x="56641" y="1165745"/>
                  </a:lnTo>
                  <a:lnTo>
                    <a:pt x="116458" y="1204721"/>
                  </a:lnTo>
                  <a:lnTo>
                    <a:pt x="151129" y="1210055"/>
                  </a:lnTo>
                  <a:lnTo>
                    <a:pt x="1250950" y="1210055"/>
                  </a:lnTo>
                  <a:lnTo>
                    <a:pt x="1317370" y="1189558"/>
                  </a:lnTo>
                  <a:lnTo>
                    <a:pt x="1368932" y="1134516"/>
                  </a:lnTo>
                  <a:lnTo>
                    <a:pt x="1386713" y="1097064"/>
                  </a:lnTo>
                  <a:lnTo>
                    <a:pt x="1398142" y="1054620"/>
                  </a:lnTo>
                  <a:lnTo>
                    <a:pt x="1402079" y="1008379"/>
                  </a:lnTo>
                  <a:lnTo>
                    <a:pt x="1402079" y="201675"/>
                  </a:lnTo>
                  <a:lnTo>
                    <a:pt x="1398142" y="155447"/>
                  </a:lnTo>
                  <a:lnTo>
                    <a:pt x="1386713" y="112902"/>
                  </a:lnTo>
                  <a:lnTo>
                    <a:pt x="1368932" y="75564"/>
                  </a:lnTo>
                  <a:lnTo>
                    <a:pt x="1345438" y="44322"/>
                  </a:lnTo>
                  <a:lnTo>
                    <a:pt x="1285620" y="5333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09572" y="4959096"/>
              <a:ext cx="1402080" cy="1210310"/>
            </a:xfrm>
            <a:custGeom>
              <a:avLst/>
              <a:gdLst/>
              <a:ahLst/>
              <a:cxnLst/>
              <a:rect l="l" t="t" r="r" b="b"/>
              <a:pathLst>
                <a:path w="1402079" h="1210310">
                  <a:moveTo>
                    <a:pt x="0" y="201675"/>
                  </a:moveTo>
                  <a:lnTo>
                    <a:pt x="3936" y="155447"/>
                  </a:lnTo>
                  <a:lnTo>
                    <a:pt x="15366" y="112902"/>
                  </a:lnTo>
                  <a:lnTo>
                    <a:pt x="33146" y="75564"/>
                  </a:lnTo>
                  <a:lnTo>
                    <a:pt x="56641" y="44322"/>
                  </a:lnTo>
                  <a:lnTo>
                    <a:pt x="116458" y="5333"/>
                  </a:lnTo>
                  <a:lnTo>
                    <a:pt x="151129" y="0"/>
                  </a:lnTo>
                  <a:lnTo>
                    <a:pt x="1250950" y="0"/>
                  </a:lnTo>
                  <a:lnTo>
                    <a:pt x="1317370" y="20446"/>
                  </a:lnTo>
                  <a:lnTo>
                    <a:pt x="1368932" y="75564"/>
                  </a:lnTo>
                  <a:lnTo>
                    <a:pt x="1386713" y="112902"/>
                  </a:lnTo>
                  <a:lnTo>
                    <a:pt x="1398142" y="155447"/>
                  </a:lnTo>
                  <a:lnTo>
                    <a:pt x="1402079" y="201675"/>
                  </a:lnTo>
                  <a:lnTo>
                    <a:pt x="1402079" y="1008379"/>
                  </a:lnTo>
                  <a:lnTo>
                    <a:pt x="1398142" y="1054620"/>
                  </a:lnTo>
                  <a:lnTo>
                    <a:pt x="1386713" y="1097064"/>
                  </a:lnTo>
                  <a:lnTo>
                    <a:pt x="1368932" y="1134516"/>
                  </a:lnTo>
                  <a:lnTo>
                    <a:pt x="1345438" y="1165745"/>
                  </a:lnTo>
                  <a:lnTo>
                    <a:pt x="1285620" y="1204721"/>
                  </a:lnTo>
                  <a:lnTo>
                    <a:pt x="1250950" y="1210055"/>
                  </a:lnTo>
                  <a:lnTo>
                    <a:pt x="151129" y="1210055"/>
                  </a:lnTo>
                  <a:lnTo>
                    <a:pt x="84708" y="1189558"/>
                  </a:lnTo>
                  <a:lnTo>
                    <a:pt x="33146" y="1134516"/>
                  </a:lnTo>
                  <a:lnTo>
                    <a:pt x="15366" y="1097064"/>
                  </a:lnTo>
                  <a:lnTo>
                    <a:pt x="3936" y="1054620"/>
                  </a:lnTo>
                  <a:lnTo>
                    <a:pt x="0" y="1008379"/>
                  </a:lnTo>
                  <a:lnTo>
                    <a:pt x="0" y="2016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54682" y="5012563"/>
            <a:ext cx="876300" cy="11036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2545" algn="just">
              <a:lnSpc>
                <a:spcPct val="97300"/>
              </a:lnSpc>
              <a:spcBef>
                <a:spcPts val="175"/>
              </a:spcBef>
            </a:pPr>
            <a:r>
              <a:rPr sz="2400" b="1" spc="-5" dirty="0">
                <a:latin typeface="Arial"/>
                <a:cs typeface="Arial"/>
              </a:rPr>
              <a:t>Huge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225" dirty="0">
                <a:latin typeface="Arial"/>
                <a:cs typeface="Arial"/>
              </a:rPr>
              <a:t>T</a:t>
            </a:r>
            <a:r>
              <a:rPr sz="2400" b="1" spc="-45" dirty="0">
                <a:latin typeface="Arial"/>
                <a:cs typeface="Arial"/>
              </a:rPr>
              <a:t>a</a:t>
            </a:r>
            <a:r>
              <a:rPr sz="2400" b="1" spc="-35" dirty="0">
                <a:latin typeface="Arial"/>
                <a:cs typeface="Arial"/>
              </a:rPr>
              <a:t>l</a:t>
            </a:r>
            <a:r>
              <a:rPr sz="2400" b="1" spc="-4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t  </a:t>
            </a:r>
            <a:r>
              <a:rPr sz="2400" b="1" spc="-15" dirty="0">
                <a:latin typeface="Arial"/>
                <a:cs typeface="Arial"/>
              </a:rPr>
              <a:t>Pool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95400" y="2667000"/>
            <a:ext cx="1402080" cy="2708275"/>
            <a:chOff x="1295400" y="2667000"/>
            <a:chExt cx="1402080" cy="2708275"/>
          </a:xfrm>
        </p:grpSpPr>
        <p:sp>
          <p:nvSpPr>
            <p:cNvPr id="19" name="object 19"/>
            <p:cNvSpPr/>
            <p:nvPr/>
          </p:nvSpPr>
          <p:spPr>
            <a:xfrm>
              <a:off x="1905000" y="3901439"/>
              <a:ext cx="304800" cy="1470660"/>
            </a:xfrm>
            <a:custGeom>
              <a:avLst/>
              <a:gdLst/>
              <a:ahLst/>
              <a:cxnLst/>
              <a:rect l="l" t="t" r="r" b="b"/>
              <a:pathLst>
                <a:path w="304800" h="1470660">
                  <a:moveTo>
                    <a:pt x="304673" y="1470279"/>
                  </a:moveTo>
                  <a:lnTo>
                    <a:pt x="284099" y="1427988"/>
                  </a:lnTo>
                  <a:lnTo>
                    <a:pt x="264160" y="1385316"/>
                  </a:lnTo>
                  <a:lnTo>
                    <a:pt x="244856" y="1342009"/>
                  </a:lnTo>
                  <a:lnTo>
                    <a:pt x="226313" y="1298321"/>
                  </a:lnTo>
                  <a:lnTo>
                    <a:pt x="208533" y="1254125"/>
                  </a:lnTo>
                  <a:lnTo>
                    <a:pt x="191388" y="1209548"/>
                  </a:lnTo>
                  <a:lnTo>
                    <a:pt x="175006" y="1164590"/>
                  </a:lnTo>
                  <a:lnTo>
                    <a:pt x="159257" y="1119251"/>
                  </a:lnTo>
                  <a:lnTo>
                    <a:pt x="144272" y="1073404"/>
                  </a:lnTo>
                  <a:lnTo>
                    <a:pt x="130048" y="1027303"/>
                  </a:lnTo>
                  <a:lnTo>
                    <a:pt x="116458" y="980821"/>
                  </a:lnTo>
                  <a:lnTo>
                    <a:pt x="103631" y="933958"/>
                  </a:lnTo>
                  <a:lnTo>
                    <a:pt x="91567" y="886841"/>
                  </a:lnTo>
                  <a:lnTo>
                    <a:pt x="80263" y="839343"/>
                  </a:lnTo>
                  <a:lnTo>
                    <a:pt x="69595" y="791591"/>
                  </a:lnTo>
                  <a:lnTo>
                    <a:pt x="59689" y="743458"/>
                  </a:lnTo>
                  <a:lnTo>
                    <a:pt x="50545" y="695198"/>
                  </a:lnTo>
                  <a:lnTo>
                    <a:pt x="42163" y="646684"/>
                  </a:lnTo>
                  <a:lnTo>
                    <a:pt x="34543" y="597916"/>
                  </a:lnTo>
                  <a:lnTo>
                    <a:pt x="27686" y="548894"/>
                  </a:lnTo>
                  <a:lnTo>
                    <a:pt x="21589" y="499618"/>
                  </a:lnTo>
                  <a:lnTo>
                    <a:pt x="16129" y="450215"/>
                  </a:lnTo>
                  <a:lnTo>
                    <a:pt x="11556" y="400685"/>
                  </a:lnTo>
                  <a:lnTo>
                    <a:pt x="7747" y="351028"/>
                  </a:lnTo>
                  <a:lnTo>
                    <a:pt x="4572" y="301117"/>
                  </a:lnTo>
                  <a:lnTo>
                    <a:pt x="2286" y="251206"/>
                  </a:lnTo>
                  <a:lnTo>
                    <a:pt x="762" y="201168"/>
                  </a:lnTo>
                  <a:lnTo>
                    <a:pt x="0" y="150876"/>
                  </a:lnTo>
                  <a:lnTo>
                    <a:pt x="0" y="100711"/>
                  </a:lnTo>
                  <a:lnTo>
                    <a:pt x="762" y="50418"/>
                  </a:lnTo>
                  <a:lnTo>
                    <a:pt x="2412" y="0"/>
                  </a:lnTo>
                </a:path>
              </a:pathLst>
            </a:custGeom>
            <a:ln w="6096">
              <a:solidFill>
                <a:srgbClr val="5B9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5400" y="2667000"/>
              <a:ext cx="1402080" cy="1219200"/>
            </a:xfrm>
            <a:custGeom>
              <a:avLst/>
              <a:gdLst/>
              <a:ahLst/>
              <a:cxnLst/>
              <a:rect l="l" t="t" r="r" b="b"/>
              <a:pathLst>
                <a:path w="1402080" h="1219200">
                  <a:moveTo>
                    <a:pt x="1249680" y="0"/>
                  </a:moveTo>
                  <a:lnTo>
                    <a:pt x="152400" y="0"/>
                  </a:lnTo>
                  <a:lnTo>
                    <a:pt x="117475" y="5334"/>
                  </a:lnTo>
                  <a:lnTo>
                    <a:pt x="57022" y="44576"/>
                  </a:lnTo>
                  <a:lnTo>
                    <a:pt x="33528" y="76073"/>
                  </a:lnTo>
                  <a:lnTo>
                    <a:pt x="15493" y="113791"/>
                  </a:lnTo>
                  <a:lnTo>
                    <a:pt x="4063" y="156590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4063" y="1062608"/>
                  </a:lnTo>
                  <a:lnTo>
                    <a:pt x="15493" y="1105408"/>
                  </a:lnTo>
                  <a:lnTo>
                    <a:pt x="33528" y="1143127"/>
                  </a:lnTo>
                  <a:lnTo>
                    <a:pt x="57022" y="1174623"/>
                  </a:lnTo>
                  <a:lnTo>
                    <a:pt x="117475" y="1213866"/>
                  </a:lnTo>
                  <a:lnTo>
                    <a:pt x="152400" y="1219200"/>
                  </a:lnTo>
                  <a:lnTo>
                    <a:pt x="1249680" y="1219200"/>
                  </a:lnTo>
                  <a:lnTo>
                    <a:pt x="1316736" y="1198499"/>
                  </a:lnTo>
                  <a:lnTo>
                    <a:pt x="1368552" y="1143127"/>
                  </a:lnTo>
                  <a:lnTo>
                    <a:pt x="1386586" y="1105408"/>
                  </a:lnTo>
                  <a:lnTo>
                    <a:pt x="1398016" y="1062608"/>
                  </a:lnTo>
                  <a:lnTo>
                    <a:pt x="1402080" y="1016000"/>
                  </a:lnTo>
                  <a:lnTo>
                    <a:pt x="1402080" y="203200"/>
                  </a:lnTo>
                  <a:lnTo>
                    <a:pt x="1398016" y="156590"/>
                  </a:lnTo>
                  <a:lnTo>
                    <a:pt x="1386586" y="113791"/>
                  </a:lnTo>
                  <a:lnTo>
                    <a:pt x="1368552" y="76073"/>
                  </a:lnTo>
                  <a:lnTo>
                    <a:pt x="1345057" y="44576"/>
                  </a:lnTo>
                  <a:lnTo>
                    <a:pt x="1284605" y="5334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6E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71346" y="2659507"/>
            <a:ext cx="1222375" cy="10648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60960" algn="just">
              <a:lnSpc>
                <a:spcPts val="2650"/>
              </a:lnSpc>
              <a:spcBef>
                <a:spcPts val="380"/>
              </a:spcBef>
            </a:pPr>
            <a:r>
              <a:rPr sz="2400" b="1" spc="-20" dirty="0">
                <a:latin typeface="Arial"/>
                <a:cs typeface="Arial"/>
              </a:rPr>
              <a:t>Vibrant 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Defence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ndu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35" dirty="0">
                <a:latin typeface="Arial"/>
                <a:cs typeface="Arial"/>
              </a:rPr>
              <a:t>t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09800" y="1524000"/>
            <a:ext cx="1370965" cy="1246505"/>
          </a:xfrm>
          <a:custGeom>
            <a:avLst/>
            <a:gdLst/>
            <a:ahLst/>
            <a:cxnLst/>
            <a:rect l="l" t="t" r="r" b="b"/>
            <a:pathLst>
              <a:path w="1370964" h="1246505">
                <a:moveTo>
                  <a:pt x="0" y="1246504"/>
                </a:moveTo>
                <a:lnTo>
                  <a:pt x="36956" y="1187703"/>
                </a:lnTo>
                <a:lnTo>
                  <a:pt x="74930" y="1129919"/>
                </a:lnTo>
                <a:lnTo>
                  <a:pt x="113918" y="1073023"/>
                </a:lnTo>
                <a:lnTo>
                  <a:pt x="153924" y="1017015"/>
                </a:lnTo>
                <a:lnTo>
                  <a:pt x="194818" y="962151"/>
                </a:lnTo>
                <a:lnTo>
                  <a:pt x="236727" y="908176"/>
                </a:lnTo>
                <a:lnTo>
                  <a:pt x="279654" y="855217"/>
                </a:lnTo>
                <a:lnTo>
                  <a:pt x="323342" y="803275"/>
                </a:lnTo>
                <a:lnTo>
                  <a:pt x="368045" y="752348"/>
                </a:lnTo>
                <a:lnTo>
                  <a:pt x="413766" y="702563"/>
                </a:lnTo>
                <a:lnTo>
                  <a:pt x="460248" y="653796"/>
                </a:lnTo>
                <a:lnTo>
                  <a:pt x="507619" y="606044"/>
                </a:lnTo>
                <a:lnTo>
                  <a:pt x="555751" y="559435"/>
                </a:lnTo>
                <a:lnTo>
                  <a:pt x="604774" y="513841"/>
                </a:lnTo>
                <a:lnTo>
                  <a:pt x="654685" y="469519"/>
                </a:lnTo>
                <a:lnTo>
                  <a:pt x="705357" y="426212"/>
                </a:lnTo>
                <a:lnTo>
                  <a:pt x="756919" y="384048"/>
                </a:lnTo>
                <a:lnTo>
                  <a:pt x="809117" y="343026"/>
                </a:lnTo>
                <a:lnTo>
                  <a:pt x="862076" y="303275"/>
                </a:lnTo>
                <a:lnTo>
                  <a:pt x="915924" y="264667"/>
                </a:lnTo>
                <a:lnTo>
                  <a:pt x="970407" y="227202"/>
                </a:lnTo>
                <a:lnTo>
                  <a:pt x="1025525" y="191008"/>
                </a:lnTo>
                <a:lnTo>
                  <a:pt x="1081532" y="156083"/>
                </a:lnTo>
                <a:lnTo>
                  <a:pt x="1138047" y="122300"/>
                </a:lnTo>
                <a:lnTo>
                  <a:pt x="1195324" y="89788"/>
                </a:lnTo>
                <a:lnTo>
                  <a:pt x="1253236" y="58547"/>
                </a:lnTo>
                <a:lnTo>
                  <a:pt x="1311783" y="28701"/>
                </a:lnTo>
                <a:lnTo>
                  <a:pt x="1370964" y="0"/>
                </a:lnTo>
              </a:path>
            </a:pathLst>
          </a:custGeom>
          <a:ln w="6096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1202" y="6593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CC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26567"/>
            <a:ext cx="37179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48510" algn="l"/>
              </a:tabLst>
            </a:pPr>
            <a:r>
              <a:rPr sz="3400" u="none" spc="-505" dirty="0"/>
              <a:t>H</a:t>
            </a:r>
            <a:r>
              <a:rPr sz="3400" u="none" spc="-280" dirty="0"/>
              <a:t>I</a:t>
            </a:r>
            <a:r>
              <a:rPr sz="3400" u="none" spc="-5" dirty="0"/>
              <a:t>S</a:t>
            </a:r>
            <a:r>
              <a:rPr sz="3400" u="none" spc="-385" dirty="0"/>
              <a:t>T</a:t>
            </a:r>
            <a:r>
              <a:rPr sz="3400" u="none" spc="-440" dirty="0"/>
              <a:t>O</a:t>
            </a:r>
            <a:r>
              <a:rPr sz="3400" u="none" spc="-330" dirty="0"/>
              <a:t>RI</a:t>
            </a:r>
            <a:r>
              <a:rPr sz="3400" u="none" spc="-420" dirty="0"/>
              <a:t>C</a:t>
            </a:r>
            <a:r>
              <a:rPr sz="3400" u="none" dirty="0"/>
              <a:t>	</a:t>
            </a:r>
            <a:r>
              <a:rPr sz="3400" u="none" spc="-405" dirty="0"/>
              <a:t>L</a:t>
            </a:r>
            <a:r>
              <a:rPr sz="3400" u="none" spc="-155" dirty="0"/>
              <a:t>E</a:t>
            </a:r>
            <a:r>
              <a:rPr sz="3400" u="none" spc="-235" dirty="0"/>
              <a:t>GA</a:t>
            </a:r>
            <a:r>
              <a:rPr sz="3400" u="none" spc="-220" dirty="0"/>
              <a:t>C</a:t>
            </a:r>
            <a:r>
              <a:rPr sz="3400" u="none" spc="-280" dirty="0"/>
              <a:t>Y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78739" y="1092453"/>
            <a:ext cx="67024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Late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Shri</a:t>
            </a:r>
            <a:r>
              <a:rPr sz="2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Ghanshyam</a:t>
            </a:r>
            <a:r>
              <a:rPr sz="2400" b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Das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Birla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Rich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Legacy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and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deep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commitment</a:t>
            </a:r>
            <a:r>
              <a:rPr sz="2400" b="1" spc="67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to </a:t>
            </a:r>
            <a:r>
              <a:rPr sz="2400" b="1" spc="-6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serve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Nation running through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vision </a:t>
            </a:r>
            <a:r>
              <a:rPr sz="2400" b="1" spc="-6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founding</a:t>
            </a:r>
            <a:r>
              <a:rPr sz="2400" b="1" spc="-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father’s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the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Birla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Empire</a:t>
            </a:r>
            <a:endParaRPr sz="24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Conferred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6600CC"/>
                </a:solidFill>
                <a:latin typeface="Arial"/>
                <a:cs typeface="Arial"/>
              </a:rPr>
              <a:t>with</a:t>
            </a:r>
            <a:r>
              <a:rPr sz="2400" b="1" spc="-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“Padma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Vibhushan”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287090"/>
            <a:ext cx="46507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La</a:t>
            </a:r>
            <a:r>
              <a:rPr sz="2400" b="1" u="heavy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</a:t>
            </a:r>
            <a:r>
              <a:rPr sz="2400" b="1" u="heavy" spc="-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.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Birla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  <a:tab pos="1870075" algn="l"/>
                <a:tab pos="3373120" algn="l"/>
                <a:tab pos="3881120" algn="l"/>
              </a:tabLst>
            </a:pP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Founde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d	</a:t>
            </a:r>
            <a:r>
              <a:rPr sz="2400" b="1" spc="-220" dirty="0">
                <a:solidFill>
                  <a:srgbClr val="6600CC"/>
                </a:solidFill>
                <a:latin typeface="Arial"/>
                <a:cs typeface="Arial"/>
              </a:rPr>
              <a:t>T</a:t>
            </a:r>
            <a:r>
              <a:rPr sz="2400" b="1" spc="-45" dirty="0">
                <a:solidFill>
                  <a:srgbClr val="6600CC"/>
                </a:solidFill>
                <a:latin typeface="Arial"/>
                <a:cs typeface="Arial"/>
              </a:rPr>
              <a:t>ex</a:t>
            </a:r>
            <a:r>
              <a:rPr sz="2400" b="1" spc="-40" dirty="0">
                <a:solidFill>
                  <a:srgbClr val="6600CC"/>
                </a:solidFill>
                <a:latin typeface="Arial"/>
                <a:cs typeface="Arial"/>
              </a:rPr>
              <a:t>m</a:t>
            </a:r>
            <a:r>
              <a:rPr sz="2400" b="1" spc="-45" dirty="0">
                <a:solidFill>
                  <a:srgbClr val="6600CC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o	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n	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19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3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9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, 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company</a:t>
            </a:r>
            <a:r>
              <a:rPr sz="2400" b="1" spc="-5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2400" b="1" spc="-9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Adventz</a:t>
            </a:r>
            <a:r>
              <a:rPr sz="2400" b="1" spc="-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marL="355600" marR="4826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  <a:tab pos="1945005" algn="l"/>
                <a:tab pos="2416175" algn="l"/>
                <a:tab pos="3531870" algn="l"/>
              </a:tabLst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rman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f	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spc="-40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40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spc="-114" dirty="0">
                <a:solidFill>
                  <a:srgbClr val="6600CC"/>
                </a:solidFill>
                <a:latin typeface="Arial"/>
                <a:cs typeface="Arial"/>
              </a:rPr>
              <a:t>’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lea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g 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Hindustan Times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2459" y="3653408"/>
            <a:ext cx="183768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	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flagship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</a:pP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Newspaper-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116829"/>
            <a:ext cx="669925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  <a:tab pos="968375" algn="l"/>
                <a:tab pos="1800225" algn="l"/>
                <a:tab pos="3032125" algn="l"/>
                <a:tab pos="4100195" algn="l"/>
                <a:tab pos="4575810" algn="l"/>
                <a:tab pos="5695950" algn="l"/>
              </a:tabLst>
            </a:pPr>
            <a:r>
              <a:rPr sz="2400" b="1" spc="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n	t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l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B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ard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f	</a:t>
            </a:r>
            <a:r>
              <a:rPr sz="2400" b="1" spc="-35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nd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4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spc="-105" dirty="0">
                <a:solidFill>
                  <a:srgbClr val="6600CC"/>
                </a:solidFill>
                <a:latin typeface="Arial"/>
                <a:cs typeface="Arial"/>
              </a:rPr>
              <a:t>’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l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rg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es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 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Nationalized</a:t>
            </a:r>
            <a:r>
              <a:rPr sz="2400" b="1" spc="13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Bank-</a:t>
            </a:r>
            <a:r>
              <a:rPr sz="2400" b="1" spc="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State</a:t>
            </a:r>
            <a:r>
              <a:rPr sz="2400" b="1" spc="-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Bank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India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1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He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was</a:t>
            </a:r>
            <a:r>
              <a:rPr sz="2400" b="1" spc="-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also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 President</a:t>
            </a:r>
            <a:r>
              <a:rPr sz="2400" b="1" spc="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FICCI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1066800"/>
            <a:ext cx="1524000" cy="17068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91502" y="2923158"/>
            <a:ext cx="17062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-13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400" b="1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400" b="1" spc="-6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m 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Das</a:t>
            </a:r>
            <a:r>
              <a:rPr sz="1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Birla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Founder</a:t>
            </a:r>
            <a:r>
              <a:rPr sz="1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Birla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3657600"/>
            <a:ext cx="1676400" cy="17358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83069" y="5514543"/>
            <a:ext cx="22161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spc="-13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4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ris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Ku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 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Birla</a:t>
            </a:r>
            <a:r>
              <a:rPr sz="1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Ex-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Hon’ble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Member </a:t>
            </a:r>
            <a:r>
              <a:rPr sz="1400" b="1" spc="-3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Parliament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07" y="0"/>
            <a:ext cx="67773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95"/>
              </a:spcBef>
              <a:tabLst>
                <a:tab pos="1490980" algn="l"/>
              </a:tabLst>
            </a:pPr>
            <a:r>
              <a:rPr b="0" u="none" spc="-550" dirty="0">
                <a:latin typeface="Times New Roman"/>
                <a:cs typeface="Times New Roman"/>
              </a:rPr>
              <a:t>D</a:t>
            </a:r>
            <a:r>
              <a:rPr b="0" u="none" spc="-190" dirty="0">
                <a:latin typeface="Times New Roman"/>
                <a:cs typeface="Times New Roman"/>
              </a:rPr>
              <a:t>E</a:t>
            </a:r>
            <a:r>
              <a:rPr b="0" u="none" spc="-245" dirty="0">
                <a:latin typeface="Times New Roman"/>
                <a:cs typeface="Times New Roman"/>
              </a:rPr>
              <a:t>F</a:t>
            </a:r>
            <a:r>
              <a:rPr b="0" u="none" spc="-190" dirty="0">
                <a:latin typeface="Times New Roman"/>
                <a:cs typeface="Times New Roman"/>
              </a:rPr>
              <a:t>E</a:t>
            </a:r>
            <a:r>
              <a:rPr b="0" u="none" spc="-560" dirty="0">
                <a:latin typeface="Times New Roman"/>
                <a:cs typeface="Times New Roman"/>
              </a:rPr>
              <a:t>N</a:t>
            </a:r>
            <a:r>
              <a:rPr b="0" u="none" spc="-459" dirty="0">
                <a:latin typeface="Times New Roman"/>
                <a:cs typeface="Times New Roman"/>
              </a:rPr>
              <a:t>C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  <a:r>
              <a:rPr b="0" u="none" dirty="0">
                <a:latin typeface="Times New Roman"/>
                <a:cs typeface="Times New Roman"/>
              </a:rPr>
              <a:t>	</a:t>
            </a:r>
            <a:r>
              <a:rPr b="0" u="none" spc="-210" dirty="0">
                <a:latin typeface="Times New Roman"/>
                <a:cs typeface="Times New Roman"/>
              </a:rPr>
              <a:t>F</a:t>
            </a:r>
            <a:r>
              <a:rPr b="0" u="none" spc="-465" dirty="0">
                <a:latin typeface="Times New Roman"/>
                <a:cs typeface="Times New Roman"/>
              </a:rPr>
              <a:t>O</a:t>
            </a:r>
            <a:r>
              <a:rPr b="0" u="none" spc="-275" dirty="0">
                <a:latin typeface="Times New Roman"/>
                <a:cs typeface="Times New Roman"/>
              </a:rPr>
              <a:t>R</a:t>
            </a:r>
            <a:r>
              <a:rPr b="0" u="none" spc="-425" dirty="0">
                <a:latin typeface="Times New Roman"/>
                <a:cs typeface="Times New Roman"/>
              </a:rPr>
              <a:t>C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  <a:r>
              <a:rPr b="0" u="none" spc="165" dirty="0">
                <a:latin typeface="Times New Roman"/>
                <a:cs typeface="Times New Roman"/>
              </a:rPr>
              <a:t> </a:t>
            </a: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-130" dirty="0">
                <a:latin typeface="Times New Roman"/>
                <a:cs typeface="Times New Roman"/>
              </a:rPr>
              <a:t>F</a:t>
            </a:r>
            <a:r>
              <a:rPr b="0" u="none" spc="145" dirty="0">
                <a:latin typeface="Times New Roman"/>
                <a:cs typeface="Times New Roman"/>
              </a:rPr>
              <a:t> </a:t>
            </a:r>
            <a:r>
              <a:rPr b="0" u="none" spc="-229" dirty="0">
                <a:latin typeface="Times New Roman"/>
                <a:cs typeface="Times New Roman"/>
              </a:rPr>
              <a:t>I</a:t>
            </a:r>
            <a:r>
              <a:rPr b="0" u="none" spc="-490" dirty="0">
                <a:latin typeface="Times New Roman"/>
                <a:cs typeface="Times New Roman"/>
              </a:rPr>
              <a:t>N</a:t>
            </a:r>
            <a:r>
              <a:rPr b="0" u="none" spc="-475" dirty="0">
                <a:latin typeface="Times New Roman"/>
                <a:cs typeface="Times New Roman"/>
              </a:rPr>
              <a:t>D</a:t>
            </a:r>
            <a:r>
              <a:rPr b="0" u="none" spc="-229" dirty="0">
                <a:latin typeface="Times New Roman"/>
                <a:cs typeface="Times New Roman"/>
              </a:rPr>
              <a:t>I</a:t>
            </a:r>
            <a:r>
              <a:rPr b="0" u="none" spc="15" dirty="0">
                <a:latin typeface="Times New Roman"/>
                <a:cs typeface="Times New Roman"/>
              </a:rPr>
              <a:t>A</a:t>
            </a:r>
            <a:r>
              <a:rPr b="0" u="none" spc="-35" dirty="0">
                <a:latin typeface="Times New Roman"/>
                <a:cs typeface="Times New Roman"/>
              </a:rPr>
              <a:t>:</a:t>
            </a:r>
            <a:r>
              <a:rPr b="0" u="none" spc="-330" dirty="0">
                <a:latin typeface="Times New Roman"/>
                <a:cs typeface="Times New Roman"/>
              </a:rPr>
              <a:t> </a:t>
            </a:r>
            <a:r>
              <a:rPr b="0" u="none" spc="-465" dirty="0">
                <a:latin typeface="Times New Roman"/>
                <a:cs typeface="Times New Roman"/>
              </a:rPr>
              <a:t>O</a:t>
            </a:r>
            <a:r>
              <a:rPr b="0" u="none" spc="-85" dirty="0">
                <a:latin typeface="Times New Roman"/>
                <a:cs typeface="Times New Roman"/>
              </a:rPr>
              <a:t>PP</a:t>
            </a:r>
            <a:r>
              <a:rPr b="0" u="none" spc="-465" dirty="0">
                <a:latin typeface="Times New Roman"/>
                <a:cs typeface="Times New Roman"/>
              </a:rPr>
              <a:t>O</a:t>
            </a:r>
            <a:r>
              <a:rPr b="0" u="none" spc="-275" dirty="0">
                <a:latin typeface="Times New Roman"/>
                <a:cs typeface="Times New Roman"/>
              </a:rPr>
              <a:t>RT</a:t>
            </a:r>
            <a:r>
              <a:rPr b="0" u="none" spc="-500" dirty="0">
                <a:latin typeface="Times New Roman"/>
                <a:cs typeface="Times New Roman"/>
              </a:rPr>
              <a:t>U</a:t>
            </a:r>
            <a:r>
              <a:rPr b="0" u="none" spc="-530" dirty="0">
                <a:latin typeface="Times New Roman"/>
                <a:cs typeface="Times New Roman"/>
              </a:rPr>
              <a:t>N</a:t>
            </a:r>
            <a:r>
              <a:rPr b="0" u="none" spc="-265" dirty="0">
                <a:latin typeface="Times New Roman"/>
                <a:cs typeface="Times New Roman"/>
              </a:rPr>
              <a:t>I</a:t>
            </a:r>
            <a:r>
              <a:rPr b="0" u="none" spc="-275" dirty="0">
                <a:latin typeface="Times New Roman"/>
                <a:cs typeface="Times New Roman"/>
              </a:rPr>
              <a:t>T</a:t>
            </a:r>
            <a:r>
              <a:rPr b="0" u="none" spc="-265" dirty="0">
                <a:latin typeface="Times New Roman"/>
                <a:cs typeface="Times New Roman"/>
              </a:rPr>
              <a:t>I</a:t>
            </a:r>
            <a:r>
              <a:rPr b="0" u="none" spc="-155" dirty="0">
                <a:latin typeface="Times New Roman"/>
                <a:cs typeface="Times New Roman"/>
              </a:rPr>
              <a:t>E</a:t>
            </a:r>
            <a:r>
              <a:rPr b="0" u="none" spc="-10" dirty="0">
                <a:latin typeface="Times New Roman"/>
                <a:cs typeface="Times New Roman"/>
              </a:rPr>
              <a:t>S</a:t>
            </a:r>
            <a:r>
              <a:rPr b="0" u="none" spc="285" dirty="0">
                <a:latin typeface="Times New Roman"/>
                <a:cs typeface="Times New Roman"/>
              </a:rPr>
              <a:t> </a:t>
            </a:r>
            <a:r>
              <a:rPr b="0" u="none" spc="-305" dirty="0">
                <a:latin typeface="Times New Roman"/>
                <a:cs typeface="Times New Roman"/>
              </a:rPr>
              <a:t>IN  </a:t>
            </a:r>
            <a:r>
              <a:rPr b="0" u="none" spc="-300" dirty="0">
                <a:latin typeface="Times New Roman"/>
                <a:cs typeface="Times New Roman"/>
              </a:rPr>
              <a:t>DEFENCE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784" y="939808"/>
            <a:ext cx="8755380" cy="508063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59715" indent="-234950">
              <a:lnSpc>
                <a:spcPct val="100000"/>
              </a:lnSpc>
              <a:spcBef>
                <a:spcPts val="1510"/>
              </a:spcBef>
              <a:buFont typeface="Microsoft Sans Serif"/>
              <a:buChar char="•"/>
              <a:tabLst>
                <a:tab pos="260350" algn="l"/>
              </a:tabLst>
            </a:pPr>
            <a:r>
              <a:rPr sz="2800" b="1" spc="-5" dirty="0">
                <a:solidFill>
                  <a:srgbClr val="6600CC"/>
                </a:solidFill>
                <a:latin typeface="Arial"/>
                <a:cs typeface="Arial"/>
              </a:rPr>
              <a:t>1.5</a:t>
            </a:r>
            <a:r>
              <a:rPr sz="2800" b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00CC"/>
                </a:solidFill>
                <a:latin typeface="Arial"/>
                <a:cs typeface="Arial"/>
              </a:rPr>
              <a:t>Mn </a:t>
            </a:r>
            <a:r>
              <a:rPr sz="2800" b="1" spc="-25" dirty="0">
                <a:solidFill>
                  <a:srgbClr val="6600CC"/>
                </a:solidFill>
                <a:latin typeface="Arial"/>
                <a:cs typeface="Arial"/>
              </a:rPr>
              <a:t>Defence</a:t>
            </a:r>
            <a:r>
              <a:rPr sz="2800" b="1" spc="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6600CC"/>
                </a:solidFill>
                <a:latin typeface="Arial"/>
                <a:cs typeface="Arial"/>
              </a:rPr>
              <a:t>Force</a:t>
            </a:r>
            <a:endParaRPr sz="2800">
              <a:latin typeface="Arial"/>
              <a:cs typeface="Arial"/>
            </a:endParaRPr>
          </a:p>
          <a:p>
            <a:pPr marL="259715" marR="17780" indent="-234950">
              <a:lnSpc>
                <a:spcPct val="100000"/>
              </a:lnSpc>
              <a:spcBef>
                <a:spcPts val="1405"/>
              </a:spcBef>
              <a:buFont typeface="Microsoft Sans Serif"/>
              <a:buChar char="•"/>
              <a:tabLst>
                <a:tab pos="260350" algn="l"/>
              </a:tabLst>
            </a:pP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775" b="1" spc="7" baseline="21021" dirty="0">
                <a:solidFill>
                  <a:srgbClr val="C00000"/>
                </a:solidFill>
                <a:latin typeface="Arial"/>
                <a:cs typeface="Arial"/>
              </a:rPr>
              <a:t>rd</a:t>
            </a:r>
            <a:r>
              <a:rPr sz="2775" b="1" spc="22" baseline="2102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largest</a:t>
            </a:r>
            <a:r>
              <a:rPr sz="2800" b="1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Arial"/>
                <a:cs typeface="Arial"/>
              </a:rPr>
              <a:t>Army;</a:t>
            </a:r>
            <a:r>
              <a:rPr sz="2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2775" b="1" spc="-7" baseline="21021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775" b="1" spc="-44" baseline="2102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Largest</a:t>
            </a:r>
            <a:r>
              <a:rPr sz="28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AF;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2775" b="1" spc="-7" baseline="21021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775" b="1" spc="-37" baseline="2102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Largest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Navy </a:t>
            </a:r>
            <a:r>
              <a:rPr sz="2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in </a:t>
            </a:r>
            <a:r>
              <a:rPr sz="2800" spc="-7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2800" spc="-2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world</a:t>
            </a:r>
            <a:endParaRPr sz="2800">
              <a:latin typeface="Microsoft Sans Serif"/>
              <a:cs typeface="Microsoft Sans Serif"/>
            </a:endParaRPr>
          </a:p>
          <a:p>
            <a:pPr marL="259715" indent="-234950">
              <a:lnSpc>
                <a:spcPct val="100000"/>
              </a:lnSpc>
              <a:spcBef>
                <a:spcPts val="1065"/>
              </a:spcBef>
              <a:buChar char="•"/>
              <a:tabLst>
                <a:tab pos="260350" algn="l"/>
              </a:tabLst>
            </a:pPr>
            <a:r>
              <a:rPr sz="2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Acquisition</a:t>
            </a:r>
            <a:r>
              <a:rPr sz="28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8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Eqpt/weapons/systems</a:t>
            </a:r>
            <a:r>
              <a:rPr sz="280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worth</a:t>
            </a:r>
            <a:r>
              <a:rPr sz="28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5" dirty="0">
                <a:solidFill>
                  <a:srgbClr val="6600CC"/>
                </a:solidFill>
                <a:latin typeface="Arial"/>
                <a:cs typeface="Arial"/>
              </a:rPr>
              <a:t>$</a:t>
            </a:r>
            <a:r>
              <a:rPr sz="2800" b="1" spc="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6600CC"/>
                </a:solidFill>
                <a:latin typeface="Arial"/>
                <a:cs typeface="Arial"/>
              </a:rPr>
              <a:t>250</a:t>
            </a:r>
            <a:r>
              <a:rPr sz="2800" b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6600CC"/>
                </a:solidFill>
                <a:latin typeface="Arial"/>
                <a:cs typeface="Arial"/>
              </a:rPr>
              <a:t>bn</a:t>
            </a:r>
            <a:endParaRPr sz="2800">
              <a:latin typeface="Arial"/>
              <a:cs typeface="Arial"/>
            </a:endParaRPr>
          </a:p>
          <a:p>
            <a:pPr marL="259715">
              <a:lnSpc>
                <a:spcPct val="100000"/>
              </a:lnSpc>
              <a:spcBef>
                <a:spcPts val="375"/>
              </a:spcBef>
              <a:tabLst>
                <a:tab pos="1877060" algn="l"/>
              </a:tabLst>
            </a:pPr>
            <a:r>
              <a:rPr sz="28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expected	</a:t>
            </a:r>
            <a:r>
              <a:rPr sz="28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over</a:t>
            </a:r>
            <a:r>
              <a:rPr sz="28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next</a:t>
            </a:r>
            <a:r>
              <a:rPr sz="2800" spc="-6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10" dirty="0">
                <a:solidFill>
                  <a:srgbClr val="6600CC"/>
                </a:solidFill>
                <a:latin typeface="Arial"/>
                <a:cs typeface="Arial"/>
              </a:rPr>
              <a:t>10</a:t>
            </a:r>
            <a:r>
              <a:rPr sz="2800" b="1" spc="3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6600CC"/>
                </a:solidFill>
                <a:latin typeface="Arial"/>
                <a:cs typeface="Arial"/>
              </a:rPr>
              <a:t>yrs</a:t>
            </a:r>
            <a:r>
              <a:rPr sz="28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  <a:p>
            <a:pPr marL="259715" marR="806450" indent="-234950">
              <a:lnSpc>
                <a:spcPct val="111100"/>
              </a:lnSpc>
              <a:spcBef>
                <a:spcPts val="994"/>
              </a:spcBef>
              <a:buFont typeface="Microsoft Sans Serif"/>
              <a:buChar char="•"/>
              <a:tabLst>
                <a:tab pos="260350" algn="l"/>
                <a:tab pos="2665095" algn="l"/>
              </a:tabLst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9th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largest</a:t>
            </a:r>
            <a:r>
              <a:rPr sz="28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Aerospace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market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in</a:t>
            </a:r>
            <a:r>
              <a:rPr sz="28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the </a:t>
            </a:r>
            <a:r>
              <a:rPr sz="2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world</a:t>
            </a:r>
            <a:r>
              <a:rPr sz="2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solidFill>
                  <a:srgbClr val="C00000"/>
                </a:solidFill>
                <a:latin typeface="Microsoft Sans Serif"/>
                <a:cs typeface="Microsoft Sans Serif"/>
              </a:rPr>
              <a:t>–</a:t>
            </a:r>
            <a:r>
              <a:rPr sz="2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775" b="1" spc="7" baseline="21021" dirty="0">
                <a:solidFill>
                  <a:srgbClr val="C00000"/>
                </a:solidFill>
                <a:latin typeface="Arial"/>
                <a:cs typeface="Arial"/>
              </a:rPr>
              <a:t>rd </a:t>
            </a:r>
            <a:r>
              <a:rPr sz="2775" b="1" spc="-742" baseline="2102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largest</a:t>
            </a:r>
            <a:r>
              <a:rPr sz="2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the	</a:t>
            </a: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next</a:t>
            </a:r>
            <a:r>
              <a:rPr sz="2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few</a:t>
            </a:r>
            <a:r>
              <a:rPr sz="2800" b="1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  <a:p>
            <a:pPr marL="259715" indent="-234950">
              <a:lnSpc>
                <a:spcPct val="100000"/>
              </a:lnSpc>
              <a:spcBef>
                <a:spcPts val="1695"/>
              </a:spcBef>
              <a:buChar char="•"/>
              <a:tabLst>
                <a:tab pos="260350" algn="l"/>
              </a:tabLst>
            </a:pPr>
            <a:r>
              <a:rPr sz="28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Offsets</a:t>
            </a:r>
            <a:r>
              <a:rPr sz="280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opportunities</a:t>
            </a:r>
            <a:r>
              <a:rPr sz="28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5" dirty="0">
                <a:solidFill>
                  <a:srgbClr val="6600CC"/>
                </a:solidFill>
                <a:latin typeface="Arial"/>
                <a:cs typeface="Arial"/>
              </a:rPr>
              <a:t>&gt; $</a:t>
            </a:r>
            <a:r>
              <a:rPr sz="28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6600CC"/>
                </a:solidFill>
                <a:latin typeface="Arial"/>
                <a:cs typeface="Arial"/>
              </a:rPr>
              <a:t>10</a:t>
            </a:r>
            <a:r>
              <a:rPr sz="2800" b="1" spc="-3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6600CC"/>
                </a:solidFill>
                <a:latin typeface="Arial"/>
                <a:cs typeface="Arial"/>
              </a:rPr>
              <a:t>bn</a:t>
            </a:r>
            <a:r>
              <a:rPr sz="2800" b="1" spc="3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annually</a:t>
            </a:r>
            <a:endParaRPr sz="2800">
              <a:latin typeface="Microsoft Sans Serif"/>
              <a:cs typeface="Microsoft Sans Serif"/>
            </a:endParaRPr>
          </a:p>
          <a:p>
            <a:pPr marL="259715" indent="-234950">
              <a:lnSpc>
                <a:spcPct val="100000"/>
              </a:lnSpc>
              <a:spcBef>
                <a:spcPts val="1390"/>
              </a:spcBef>
              <a:buChar char="•"/>
              <a:tabLst>
                <a:tab pos="260350" algn="l"/>
              </a:tabLst>
            </a:pPr>
            <a:r>
              <a:rPr sz="2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Result</a:t>
            </a:r>
            <a:r>
              <a:rPr sz="28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-</a:t>
            </a:r>
            <a:r>
              <a:rPr sz="2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substantial</a:t>
            </a:r>
            <a:r>
              <a:rPr sz="2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business</a:t>
            </a:r>
            <a:r>
              <a:rPr sz="2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Arial"/>
                <a:cs typeface="Arial"/>
              </a:rPr>
              <a:t>opportunities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07" y="881393"/>
            <a:ext cx="6484620" cy="558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294640" indent="-346075">
              <a:lnSpc>
                <a:spcPct val="106200"/>
              </a:lnSpc>
              <a:spcBef>
                <a:spcPts val="95"/>
              </a:spcBef>
              <a:buFont typeface="Wingdings"/>
              <a:buChar char=""/>
              <a:tabLst>
                <a:tab pos="358775" algn="l"/>
              </a:tabLst>
            </a:pP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Budget</a:t>
            </a:r>
            <a:r>
              <a:rPr sz="22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for</a:t>
            </a:r>
            <a:r>
              <a:rPr sz="220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2021-22</a:t>
            </a:r>
            <a:r>
              <a:rPr sz="2200" spc="8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is</a:t>
            </a:r>
            <a:r>
              <a:rPr sz="22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b="1" spc="-5" dirty="0">
                <a:solidFill>
                  <a:srgbClr val="6600CC"/>
                </a:solidFill>
                <a:latin typeface="Arial"/>
                <a:cs typeface="Arial"/>
              </a:rPr>
              <a:t>$49.6</a:t>
            </a:r>
            <a:r>
              <a:rPr sz="2200" b="1" spc="3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6600CC"/>
                </a:solidFill>
                <a:latin typeface="Arial"/>
                <a:cs typeface="Arial"/>
              </a:rPr>
              <a:t>billion</a:t>
            </a:r>
            <a:r>
              <a:rPr sz="22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,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of </a:t>
            </a:r>
            <a:r>
              <a:rPr sz="2200" spc="-57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which </a:t>
            </a:r>
            <a:r>
              <a:rPr sz="2200" b="1" spc="5" dirty="0">
                <a:solidFill>
                  <a:srgbClr val="6600CC"/>
                </a:solidFill>
                <a:latin typeface="Arial"/>
                <a:cs typeface="Arial"/>
              </a:rPr>
              <a:t>$18.48</a:t>
            </a:r>
            <a:r>
              <a:rPr sz="2200" b="1" spc="3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6600CC"/>
                </a:solidFill>
                <a:latin typeface="Arial"/>
                <a:cs typeface="Arial"/>
              </a:rPr>
              <a:t>billion</a:t>
            </a:r>
            <a:r>
              <a:rPr sz="2200" b="1" spc="-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6600CC"/>
                </a:solidFill>
                <a:latin typeface="Arial"/>
                <a:cs typeface="Arial"/>
              </a:rPr>
              <a:t>Modernization</a:t>
            </a:r>
            <a:r>
              <a:rPr sz="2200" b="1" spc="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6600CC"/>
                </a:solidFill>
                <a:latin typeface="Arial"/>
                <a:cs typeface="Arial"/>
              </a:rPr>
              <a:t>Budget </a:t>
            </a:r>
            <a:r>
              <a:rPr sz="2200" b="1" spc="-20" dirty="0">
                <a:solidFill>
                  <a:srgbClr val="6600CC"/>
                </a:solidFill>
                <a:latin typeface="Arial"/>
                <a:cs typeface="Arial"/>
              </a:rPr>
              <a:t> (CAGR</a:t>
            </a:r>
            <a:r>
              <a:rPr sz="2200" b="1" spc="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6600CC"/>
                </a:solidFill>
                <a:latin typeface="Arial"/>
                <a:cs typeface="Arial"/>
              </a:rPr>
              <a:t>about</a:t>
            </a:r>
            <a:r>
              <a:rPr sz="2200" b="1" spc="3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6600CC"/>
                </a:solidFill>
                <a:latin typeface="Arial"/>
                <a:cs typeface="Arial"/>
              </a:rPr>
              <a:t>16</a:t>
            </a:r>
            <a:r>
              <a:rPr sz="2200" b="1" spc="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-110" dirty="0">
                <a:solidFill>
                  <a:srgbClr val="6600CC"/>
                </a:solidFill>
                <a:latin typeface="Arial"/>
                <a:cs typeface="Arial"/>
              </a:rPr>
              <a:t>%)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"/>
            </a:pPr>
            <a:endParaRPr sz="2400">
              <a:latin typeface="Arial"/>
              <a:cs typeface="Arial"/>
            </a:endParaRPr>
          </a:p>
          <a:p>
            <a:pPr marL="297180" marR="5080" indent="-285115">
              <a:lnSpc>
                <a:spcPct val="96000"/>
              </a:lnSpc>
              <a:spcBef>
                <a:spcPts val="1465"/>
              </a:spcBef>
              <a:buFont typeface="Wingdings"/>
              <a:buChar char=""/>
              <a:tabLst>
                <a:tab pos="297815" algn="l"/>
                <a:tab pos="1184275" algn="l"/>
                <a:tab pos="1720850" algn="l"/>
              </a:tabLst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 DPSUs</a:t>
            </a:r>
            <a:r>
              <a:rPr sz="22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41</a:t>
            </a:r>
            <a:r>
              <a:rPr sz="22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Arial"/>
                <a:cs typeface="Arial"/>
              </a:rPr>
              <a:t>OFBs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($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8.5 </a:t>
            </a:r>
            <a:r>
              <a:rPr sz="2200" b="1" spc="-25" dirty="0">
                <a:solidFill>
                  <a:srgbClr val="C00000"/>
                </a:solidFill>
                <a:latin typeface="Arial"/>
                <a:cs typeface="Arial"/>
              </a:rPr>
              <a:t>Bn),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manufacturing </a:t>
            </a:r>
            <a:r>
              <a:rPr sz="2200" spc="-5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tanks,	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warships,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aircrafts,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ammunition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etc.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and </a:t>
            </a:r>
            <a:r>
              <a:rPr sz="2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employing	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around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200,000</a:t>
            </a:r>
            <a:r>
              <a:rPr sz="22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people.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340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buFont typeface="Wingdings"/>
              <a:buChar char=""/>
              <a:tabLst>
                <a:tab pos="297815" algn="l"/>
              </a:tabLst>
            </a:pPr>
            <a:r>
              <a:rPr sz="2200" b="1" dirty="0">
                <a:solidFill>
                  <a:srgbClr val="6600CC"/>
                </a:solidFill>
                <a:latin typeface="Arial"/>
                <a:cs typeface="Arial"/>
              </a:rPr>
              <a:t>52</a:t>
            </a:r>
            <a:r>
              <a:rPr sz="2200" b="1" spc="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6600CC"/>
                </a:solidFill>
                <a:latin typeface="Arial"/>
                <a:cs typeface="Arial"/>
              </a:rPr>
              <a:t>DRDO</a:t>
            </a:r>
            <a:r>
              <a:rPr sz="2200" b="1" spc="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6600CC"/>
                </a:solidFill>
                <a:latin typeface="Arial"/>
                <a:cs typeface="Arial"/>
              </a:rPr>
              <a:t>Labs</a:t>
            </a:r>
            <a:r>
              <a:rPr sz="2200" b="1" spc="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.</a:t>
            </a:r>
            <a:r>
              <a:rPr sz="22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Private</a:t>
            </a:r>
            <a:r>
              <a:rPr sz="22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participation</a:t>
            </a:r>
            <a:r>
              <a:rPr sz="22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2200" spc="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R&amp;D</a:t>
            </a:r>
            <a:endParaRPr sz="2200">
              <a:latin typeface="Microsoft Sans Serif"/>
              <a:cs typeface="Microsoft Sans Serif"/>
            </a:endParaRPr>
          </a:p>
          <a:p>
            <a:pPr marL="297180">
              <a:lnSpc>
                <a:spcPct val="100000"/>
              </a:lnSpc>
            </a:pPr>
            <a:r>
              <a:rPr sz="22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increasing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Microsoft Sans Serif"/>
              <a:cs typeface="Microsoft Sans Serif"/>
            </a:endParaRPr>
          </a:p>
          <a:p>
            <a:pPr marL="297180" marR="558800" indent="-285115">
              <a:lnSpc>
                <a:spcPct val="95900"/>
              </a:lnSpc>
              <a:buFont typeface="Wingdings"/>
              <a:buChar char=""/>
              <a:tabLst>
                <a:tab pos="297815" algn="l"/>
                <a:tab pos="1263650" algn="l"/>
                <a:tab pos="2842895" algn="l"/>
              </a:tabLst>
            </a:pP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Defence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sector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opened</a:t>
            </a:r>
            <a:r>
              <a:rPr sz="22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to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private</a:t>
            </a:r>
            <a:r>
              <a:rPr sz="22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participation </a:t>
            </a:r>
            <a:r>
              <a:rPr sz="2200" spc="-5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only </a:t>
            </a:r>
            <a:r>
              <a:rPr sz="2200" dirty="0">
                <a:solidFill>
                  <a:srgbClr val="C00000"/>
                </a:solidFill>
                <a:latin typeface="Microsoft Sans Serif"/>
                <a:cs typeface="Microsoft Sans Serif"/>
              </a:rPr>
              <a:t>in	</a:t>
            </a:r>
            <a:r>
              <a:rPr sz="22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2001.</a:t>
            </a:r>
            <a:r>
              <a:rPr sz="22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C00000"/>
                </a:solidFill>
                <a:latin typeface="Microsoft Sans Serif"/>
                <a:cs typeface="Microsoft Sans Serif"/>
              </a:rPr>
              <a:t>Since</a:t>
            </a:r>
            <a:r>
              <a:rPr sz="22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then,</a:t>
            </a:r>
            <a:r>
              <a:rPr sz="22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several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Private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Sector</a:t>
            </a:r>
            <a:r>
              <a:rPr sz="22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Arial"/>
                <a:cs typeface="Arial"/>
              </a:rPr>
              <a:t>companies	</a:t>
            </a:r>
            <a:r>
              <a:rPr sz="2200" dirty="0">
                <a:solidFill>
                  <a:srgbClr val="C00000"/>
                </a:solidFill>
                <a:latin typeface="Microsoft Sans Serif"/>
                <a:cs typeface="Microsoft Sans Serif"/>
              </a:rPr>
              <a:t>incl</a:t>
            </a:r>
            <a:r>
              <a:rPr sz="22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~</a:t>
            </a:r>
            <a:r>
              <a:rPr sz="22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12000</a:t>
            </a:r>
            <a:r>
              <a:rPr sz="22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MSMEs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actively</a:t>
            </a:r>
            <a:r>
              <a:rPr sz="22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involved</a:t>
            </a:r>
            <a:r>
              <a:rPr sz="22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in</a:t>
            </a:r>
            <a:r>
              <a:rPr sz="22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this</a:t>
            </a:r>
            <a:r>
              <a:rPr sz="22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sector</a:t>
            </a:r>
            <a:r>
              <a:rPr sz="24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07" y="291211"/>
            <a:ext cx="756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45" dirty="0">
                <a:latin typeface="Times New Roman"/>
                <a:cs typeface="Times New Roman"/>
              </a:rPr>
              <a:t>I</a:t>
            </a:r>
            <a:r>
              <a:rPr b="0" u="none" spc="-409" dirty="0">
                <a:latin typeface="Times New Roman"/>
                <a:cs typeface="Times New Roman"/>
              </a:rPr>
              <a:t>N</a:t>
            </a:r>
            <a:r>
              <a:rPr b="0" u="none" spc="-395" dirty="0">
                <a:latin typeface="Times New Roman"/>
                <a:cs typeface="Times New Roman"/>
              </a:rPr>
              <a:t>D</a:t>
            </a:r>
            <a:r>
              <a:rPr b="0" u="none" spc="-145" dirty="0">
                <a:latin typeface="Times New Roman"/>
                <a:cs typeface="Times New Roman"/>
              </a:rPr>
              <a:t>I</a:t>
            </a:r>
            <a:r>
              <a:rPr b="0" u="none" spc="25" dirty="0">
                <a:latin typeface="Times New Roman"/>
                <a:cs typeface="Times New Roman"/>
              </a:rPr>
              <a:t>A</a:t>
            </a:r>
            <a:r>
              <a:rPr b="0" u="none" spc="-345" dirty="0">
                <a:latin typeface="Times New Roman"/>
                <a:cs typeface="Times New Roman"/>
              </a:rPr>
              <a:t>N</a:t>
            </a:r>
            <a:r>
              <a:rPr b="0" u="none" spc="-60" dirty="0">
                <a:latin typeface="Times New Roman"/>
                <a:cs typeface="Times New Roman"/>
              </a:rPr>
              <a:t> </a:t>
            </a:r>
            <a:r>
              <a:rPr b="0" u="none" spc="-370" dirty="0">
                <a:latin typeface="Times New Roman"/>
                <a:cs typeface="Times New Roman"/>
              </a:rPr>
              <a:t>D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-65" dirty="0">
                <a:latin typeface="Times New Roman"/>
                <a:cs typeface="Times New Roman"/>
              </a:rPr>
              <a:t>F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-385" dirty="0">
                <a:latin typeface="Times New Roman"/>
                <a:cs typeface="Times New Roman"/>
              </a:rPr>
              <a:t>N</a:t>
            </a:r>
            <a:r>
              <a:rPr b="0" u="none" spc="-280" dirty="0">
                <a:latin typeface="Times New Roman"/>
                <a:cs typeface="Times New Roman"/>
              </a:rPr>
              <a:t>C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  <a:r>
              <a:rPr b="0" u="none" spc="-75" dirty="0">
                <a:latin typeface="Times New Roman"/>
                <a:cs typeface="Times New Roman"/>
              </a:rPr>
              <a:t> </a:t>
            </a:r>
            <a:r>
              <a:rPr b="0" u="none" spc="-120" dirty="0">
                <a:latin typeface="Times New Roman"/>
                <a:cs typeface="Times New Roman"/>
              </a:rPr>
              <a:t>I</a:t>
            </a:r>
            <a:r>
              <a:rPr b="0" u="none" spc="-385" dirty="0">
                <a:latin typeface="Times New Roman"/>
                <a:cs typeface="Times New Roman"/>
              </a:rPr>
              <a:t>N</a:t>
            </a:r>
            <a:r>
              <a:rPr b="0" u="none" spc="-370" dirty="0">
                <a:latin typeface="Times New Roman"/>
                <a:cs typeface="Times New Roman"/>
              </a:rPr>
              <a:t>D</a:t>
            </a:r>
            <a:r>
              <a:rPr b="0" u="none" spc="-355" dirty="0">
                <a:latin typeface="Times New Roman"/>
                <a:cs typeface="Times New Roman"/>
              </a:rPr>
              <a:t>U</a:t>
            </a:r>
            <a:r>
              <a:rPr b="0" u="none" spc="-50" dirty="0">
                <a:latin typeface="Times New Roman"/>
                <a:cs typeface="Times New Roman"/>
              </a:rPr>
              <a:t>S</a:t>
            </a:r>
            <a:r>
              <a:rPr b="0" u="none" spc="-130" dirty="0">
                <a:latin typeface="Times New Roman"/>
                <a:cs typeface="Times New Roman"/>
              </a:rPr>
              <a:t>T</a:t>
            </a:r>
            <a:r>
              <a:rPr b="0" u="none" spc="-135" dirty="0">
                <a:latin typeface="Times New Roman"/>
                <a:cs typeface="Times New Roman"/>
              </a:rPr>
              <a:t>R</a:t>
            </a:r>
            <a:r>
              <a:rPr b="0" u="none" spc="-229" dirty="0">
                <a:latin typeface="Times New Roman"/>
                <a:cs typeface="Times New Roman"/>
              </a:rPr>
              <a:t>Y</a:t>
            </a:r>
            <a:r>
              <a:rPr b="0" u="none" spc="-95" dirty="0">
                <a:latin typeface="Times New Roman"/>
                <a:cs typeface="Times New Roman"/>
              </a:rPr>
              <a:t> </a:t>
            </a:r>
            <a:r>
              <a:rPr b="0" u="none" spc="-35" dirty="0">
                <a:latin typeface="Times New Roman"/>
                <a:cs typeface="Times New Roman"/>
              </a:rPr>
              <a:t>:</a:t>
            </a:r>
            <a:r>
              <a:rPr b="0" u="none" spc="-10" dirty="0">
                <a:latin typeface="Times New Roman"/>
                <a:cs typeface="Times New Roman"/>
              </a:rPr>
              <a:t> </a:t>
            </a:r>
            <a:r>
              <a:rPr b="0" u="none" spc="-40" dirty="0">
                <a:latin typeface="Times New Roman"/>
                <a:cs typeface="Times New Roman"/>
              </a:rPr>
              <a:t>S</a:t>
            </a:r>
            <a:r>
              <a:rPr b="0" u="none" spc="-265" dirty="0">
                <a:latin typeface="Times New Roman"/>
                <a:cs typeface="Times New Roman"/>
              </a:rPr>
              <a:t>C</a:t>
            </a: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70" dirty="0">
                <a:latin typeface="Times New Roman"/>
                <a:cs typeface="Times New Roman"/>
              </a:rPr>
              <a:t>P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  <a:r>
              <a:rPr b="0" u="none" spc="-75" dirty="0">
                <a:latin typeface="Times New Roman"/>
                <a:cs typeface="Times New Roman"/>
              </a:rPr>
              <a:t> </a:t>
            </a:r>
            <a:r>
              <a:rPr b="0" u="none" spc="60" dirty="0">
                <a:latin typeface="Times New Roman"/>
                <a:cs typeface="Times New Roman"/>
              </a:rPr>
              <a:t>&amp;</a:t>
            </a:r>
            <a:r>
              <a:rPr b="0" u="none" spc="-375" dirty="0">
                <a:latin typeface="Times New Roman"/>
                <a:cs typeface="Times New Roman"/>
              </a:rPr>
              <a:t> </a:t>
            </a:r>
            <a:r>
              <a:rPr b="0" u="none" spc="-25" dirty="0">
                <a:latin typeface="Times New Roman"/>
                <a:cs typeface="Times New Roman"/>
              </a:rPr>
              <a:t>E</a:t>
            </a:r>
            <a:r>
              <a:rPr b="0" u="none" spc="-120" dirty="0">
                <a:latin typeface="Times New Roman"/>
                <a:cs typeface="Times New Roman"/>
              </a:rPr>
              <a:t>X</a:t>
            </a:r>
            <a:r>
              <a:rPr b="0" u="none" spc="45" dirty="0">
                <a:latin typeface="Times New Roman"/>
                <a:cs typeface="Times New Roman"/>
              </a:rPr>
              <a:t>P</a:t>
            </a:r>
            <a:r>
              <a:rPr b="0" u="none" spc="35" dirty="0">
                <a:latin typeface="Times New Roman"/>
                <a:cs typeface="Times New Roman"/>
              </a:rPr>
              <a:t>A</a:t>
            </a:r>
            <a:r>
              <a:rPr b="0" u="none" spc="-395" dirty="0">
                <a:latin typeface="Times New Roman"/>
                <a:cs typeface="Times New Roman"/>
              </a:rPr>
              <a:t>N</a:t>
            </a:r>
            <a:r>
              <a:rPr b="0" u="none" spc="-65" dirty="0">
                <a:latin typeface="Times New Roman"/>
                <a:cs typeface="Times New Roman"/>
              </a:rPr>
              <a:t>S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147572"/>
            <a:ext cx="2362200" cy="24338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4104132"/>
            <a:ext cx="2407920" cy="17632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07" y="835863"/>
            <a:ext cx="6409055" cy="56730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495"/>
              </a:spcBef>
              <a:buFont typeface="Wingdings"/>
              <a:buChar char=""/>
              <a:tabLst>
                <a:tab pos="297815" algn="l"/>
              </a:tabLst>
            </a:pP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Defense</a:t>
            </a:r>
            <a:r>
              <a:rPr sz="1850" b="1" spc="-7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production</a:t>
            </a:r>
            <a:r>
              <a:rPr sz="1850" b="1" spc="-254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6600CC"/>
                </a:solidFill>
                <a:latin typeface="Arial"/>
                <a:cs typeface="Arial"/>
              </a:rPr>
              <a:t>turnover</a:t>
            </a:r>
            <a:r>
              <a:rPr sz="1850" b="1" spc="-17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-</a:t>
            </a:r>
            <a:r>
              <a:rPr sz="1850" b="1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6600CC"/>
                </a:solidFill>
                <a:latin typeface="Arial"/>
                <a:cs typeface="Arial"/>
              </a:rPr>
              <a:t>US$</a:t>
            </a:r>
            <a:r>
              <a:rPr sz="1850" b="1" spc="-10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40" dirty="0">
                <a:solidFill>
                  <a:srgbClr val="6600CC"/>
                </a:solidFill>
                <a:latin typeface="Arial"/>
                <a:cs typeface="Arial"/>
              </a:rPr>
              <a:t>11.42</a:t>
            </a:r>
            <a:r>
              <a:rPr sz="1850" b="1" spc="-2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billion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.</a:t>
            </a:r>
            <a:endParaRPr sz="1850">
              <a:latin typeface="Microsoft Sans Serif"/>
              <a:cs typeface="Microsoft Sans Serif"/>
            </a:endParaRPr>
          </a:p>
          <a:p>
            <a:pPr marL="754380" marR="135255" lvl="1" indent="-285115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755015" algn="l"/>
              </a:tabLst>
            </a:pPr>
            <a:r>
              <a:rPr sz="1850" b="1" spc="-10" dirty="0">
                <a:solidFill>
                  <a:srgbClr val="6600CC"/>
                </a:solidFill>
                <a:latin typeface="Arial"/>
                <a:cs typeface="Arial"/>
              </a:rPr>
              <a:t>US$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9 billion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- </a:t>
            </a:r>
            <a:r>
              <a:rPr sz="185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state </a:t>
            </a:r>
            <a:r>
              <a:rPr sz="185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owned 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enterprises and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ordnance </a:t>
            </a:r>
            <a:r>
              <a:rPr sz="1850" spc="-48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factories</a:t>
            </a:r>
            <a:endParaRPr sz="1850">
              <a:latin typeface="Microsoft Sans Serif"/>
              <a:cs typeface="Microsoft Sans Serif"/>
            </a:endParaRPr>
          </a:p>
          <a:p>
            <a:pPr marL="754380" lvl="1" indent="-285115">
              <a:lnSpc>
                <a:spcPct val="100000"/>
              </a:lnSpc>
              <a:spcBef>
                <a:spcPts val="409"/>
              </a:spcBef>
              <a:buFont typeface="Wingdings"/>
              <a:buChar char=""/>
              <a:tabLst>
                <a:tab pos="755015" algn="l"/>
              </a:tabLst>
            </a:pPr>
            <a:r>
              <a:rPr sz="1850" b="1" spc="-20" dirty="0">
                <a:solidFill>
                  <a:srgbClr val="6600CC"/>
                </a:solidFill>
                <a:latin typeface="Arial"/>
                <a:cs typeface="Arial"/>
              </a:rPr>
              <a:t>U</a:t>
            </a:r>
            <a:r>
              <a:rPr sz="1850" b="1" spc="-1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$</a:t>
            </a:r>
            <a:r>
              <a:rPr sz="1850" b="1" spc="-1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2</a:t>
            </a:r>
            <a:r>
              <a:rPr sz="1850" b="1" dirty="0">
                <a:solidFill>
                  <a:srgbClr val="6600CC"/>
                </a:solidFill>
                <a:latin typeface="Arial"/>
                <a:cs typeface="Arial"/>
              </a:rPr>
              <a:t>.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42</a:t>
            </a:r>
            <a:r>
              <a:rPr sz="1850" b="1" spc="-13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billion</a:t>
            </a:r>
            <a:r>
              <a:rPr sz="1850" b="1" spc="-17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-</a:t>
            </a:r>
            <a:r>
              <a:rPr sz="1850" spc="-7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p</a:t>
            </a:r>
            <a:r>
              <a:rPr sz="185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r</a:t>
            </a:r>
            <a:r>
              <a:rPr sz="185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i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vat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e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sec</a:t>
            </a:r>
            <a:r>
              <a:rPr sz="1850" dirty="0">
                <a:solidFill>
                  <a:srgbClr val="6600CC"/>
                </a:solidFill>
                <a:latin typeface="Microsoft Sans Serif"/>
                <a:cs typeface="Microsoft Sans Serif"/>
              </a:rPr>
              <a:t>t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or</a:t>
            </a:r>
            <a:endParaRPr sz="185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6600CC"/>
              </a:buClr>
              <a:buFont typeface="Wingdings"/>
              <a:buChar char=""/>
            </a:pPr>
            <a:endParaRPr sz="2850">
              <a:latin typeface="Microsoft Sans Serif"/>
              <a:cs typeface="Microsoft Sans Serif"/>
            </a:endParaRPr>
          </a:p>
          <a:p>
            <a:pPr marL="297180" marR="151130" indent="-285115">
              <a:lnSpc>
                <a:spcPts val="2200"/>
              </a:lnSpc>
              <a:buFont typeface="Wingdings"/>
              <a:buChar char=""/>
              <a:tabLst>
                <a:tab pos="297815" algn="l"/>
              </a:tabLst>
            </a:pPr>
            <a:r>
              <a:rPr sz="1850" b="1" spc="-30" dirty="0">
                <a:solidFill>
                  <a:srgbClr val="C00000"/>
                </a:solidFill>
                <a:latin typeface="Arial"/>
                <a:cs typeface="Arial"/>
              </a:rPr>
              <a:t>Between</a:t>
            </a:r>
            <a:r>
              <a:rPr sz="185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C00000"/>
                </a:solidFill>
                <a:latin typeface="Arial"/>
                <a:cs typeface="Arial"/>
              </a:rPr>
              <a:t>2016-17</a:t>
            </a:r>
            <a:r>
              <a:rPr sz="185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5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C00000"/>
                </a:solidFill>
                <a:latin typeface="Arial"/>
                <a:cs typeface="Arial"/>
              </a:rPr>
              <a:t>2018-19</a:t>
            </a:r>
            <a:r>
              <a:rPr sz="185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,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-</a:t>
            </a:r>
            <a:r>
              <a:rPr sz="185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30" dirty="0">
                <a:solidFill>
                  <a:srgbClr val="C00000"/>
                </a:solidFill>
                <a:latin typeface="Arial"/>
                <a:cs typeface="Arial"/>
              </a:rPr>
              <a:t>staggering</a:t>
            </a:r>
            <a:r>
              <a:rPr sz="185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C00000"/>
                </a:solidFill>
                <a:latin typeface="Arial"/>
                <a:cs typeface="Arial"/>
              </a:rPr>
              <a:t>700%</a:t>
            </a:r>
            <a:r>
              <a:rPr sz="185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C00000"/>
                </a:solidFill>
                <a:latin typeface="Arial"/>
                <a:cs typeface="Arial"/>
              </a:rPr>
              <a:t>growth </a:t>
            </a:r>
            <a:r>
              <a:rPr sz="1850" b="1" spc="-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50" b="1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850" b="1" spc="-3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50" b="1" spc="-3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850" b="1" spc="-3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50" b="1" spc="-4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50" b="1" spc="-4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5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C00000"/>
                </a:solidFill>
                <a:latin typeface="Arial"/>
                <a:cs typeface="Arial"/>
              </a:rPr>
              <a:t>ex</a:t>
            </a:r>
            <a:r>
              <a:rPr sz="1850" b="1" spc="-20" dirty="0">
                <a:solidFill>
                  <a:srgbClr val="C00000"/>
                </a:solidFill>
                <a:latin typeface="Arial"/>
                <a:cs typeface="Arial"/>
              </a:rPr>
              <a:t>port</a:t>
            </a:r>
            <a:r>
              <a:rPr sz="1850" b="1" spc="-1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50" b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f</a:t>
            </a:r>
            <a:r>
              <a:rPr sz="1850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185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m</a:t>
            </a:r>
            <a:r>
              <a:rPr sz="1850" spc="-1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85" dirty="0">
                <a:solidFill>
                  <a:srgbClr val="C00000"/>
                </a:solidFill>
                <a:latin typeface="Microsoft Sans Serif"/>
                <a:cs typeface="Microsoft Sans Serif"/>
              </a:rPr>
              <a:t>₹1</a:t>
            </a:r>
            <a:r>
              <a:rPr sz="1850" spc="-90" dirty="0">
                <a:solidFill>
                  <a:srgbClr val="C00000"/>
                </a:solidFill>
                <a:latin typeface="Microsoft Sans Serif"/>
                <a:cs typeface="Microsoft Sans Serif"/>
              </a:rPr>
              <a:t>,</a:t>
            </a:r>
            <a:r>
              <a:rPr sz="1850" spc="-85" dirty="0">
                <a:solidFill>
                  <a:srgbClr val="C00000"/>
                </a:solidFill>
                <a:latin typeface="Microsoft Sans Serif"/>
                <a:cs typeface="Microsoft Sans Serif"/>
              </a:rPr>
              <a:t>52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1</a:t>
            </a:r>
            <a:r>
              <a:rPr sz="1850" spc="-27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C00000"/>
                </a:solidFill>
                <a:latin typeface="Microsoft Sans Serif"/>
                <a:cs typeface="Microsoft Sans Serif"/>
              </a:rPr>
              <a:t>cr</a:t>
            </a:r>
            <a:r>
              <a:rPr sz="185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1850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1850" spc="-1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1850" spc="-9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75" dirty="0">
                <a:solidFill>
                  <a:srgbClr val="C00000"/>
                </a:solidFill>
                <a:latin typeface="Microsoft Sans Serif"/>
                <a:cs typeface="Microsoft Sans Serif"/>
              </a:rPr>
              <a:t>₹10</a:t>
            </a:r>
            <a:r>
              <a:rPr sz="1850" spc="-80" dirty="0">
                <a:solidFill>
                  <a:srgbClr val="C00000"/>
                </a:solidFill>
                <a:latin typeface="Microsoft Sans Serif"/>
                <a:cs typeface="Microsoft Sans Serif"/>
              </a:rPr>
              <a:t>,</a:t>
            </a:r>
            <a:r>
              <a:rPr sz="1850" spc="-75" dirty="0">
                <a:solidFill>
                  <a:srgbClr val="C00000"/>
                </a:solidFill>
                <a:latin typeface="Microsoft Sans Serif"/>
                <a:cs typeface="Microsoft Sans Serif"/>
              </a:rPr>
              <a:t>74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5</a:t>
            </a:r>
            <a:r>
              <a:rPr sz="1850" spc="-254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C00000"/>
                </a:solidFill>
                <a:latin typeface="Microsoft Sans Serif"/>
                <a:cs typeface="Microsoft Sans Serif"/>
              </a:rPr>
              <a:t>cr</a:t>
            </a:r>
            <a:r>
              <a:rPr sz="185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or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endParaRPr sz="1850">
              <a:latin typeface="Microsoft Sans Serif"/>
              <a:cs typeface="Microsoft Sans Serif"/>
            </a:endParaRPr>
          </a:p>
          <a:p>
            <a:pPr marL="340360">
              <a:lnSpc>
                <a:spcPts val="2135"/>
              </a:lnSpc>
            </a:pPr>
            <a:r>
              <a:rPr sz="1850" dirty="0">
                <a:solidFill>
                  <a:srgbClr val="C00000"/>
                </a:solidFill>
                <a:latin typeface="Microsoft Sans Serif"/>
                <a:cs typeface="Microsoft Sans Serif"/>
              </a:rPr>
              <a:t>(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~</a:t>
            </a:r>
            <a:r>
              <a:rPr sz="1850" spc="-1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$1.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2</a:t>
            </a:r>
            <a:r>
              <a:rPr sz="1850" spc="-9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b</a:t>
            </a:r>
            <a:r>
              <a:rPr sz="185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illi</a:t>
            </a:r>
            <a:r>
              <a:rPr sz="185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n</a:t>
            </a:r>
            <a:r>
              <a:rPr sz="1850" spc="1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USD)</a:t>
            </a:r>
            <a:endParaRPr sz="18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Microsoft Sans Serif"/>
              <a:cs typeface="Microsoft Sans Serif"/>
            </a:endParaRPr>
          </a:p>
          <a:p>
            <a:pPr marL="297180" marR="5080" indent="-285115" algn="just">
              <a:lnSpc>
                <a:spcPct val="91900"/>
              </a:lnSpc>
              <a:buFont typeface="Wingdings"/>
              <a:buChar char=""/>
              <a:tabLst>
                <a:tab pos="297815" algn="l"/>
              </a:tabLst>
            </a:pP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More </a:t>
            </a:r>
            <a:r>
              <a:rPr sz="185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than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40 </a:t>
            </a:r>
            <a:r>
              <a:rPr sz="1850" b="1" spc="-10" dirty="0">
                <a:solidFill>
                  <a:srgbClr val="6600CC"/>
                </a:solidFill>
                <a:latin typeface="Arial"/>
                <a:cs typeface="Arial"/>
              </a:rPr>
              <a:t>joint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ventures </a:t>
            </a:r>
            <a:r>
              <a:rPr sz="1850" b="1" spc="-15" dirty="0">
                <a:solidFill>
                  <a:srgbClr val="6600CC"/>
                </a:solidFill>
                <a:latin typeface="Arial"/>
                <a:cs typeface="Arial"/>
              </a:rPr>
              <a:t>(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JVs). </a:t>
            </a:r>
            <a:r>
              <a:rPr sz="185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Recent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increase 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in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FDI </a:t>
            </a:r>
            <a:r>
              <a:rPr sz="185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Limit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(to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45" dirty="0">
                <a:solidFill>
                  <a:srgbClr val="6600CC"/>
                </a:solidFill>
                <a:latin typeface="Arial"/>
                <a:cs typeface="Arial"/>
              </a:rPr>
              <a:t>74%-</a:t>
            </a:r>
            <a:r>
              <a:rPr sz="1850" b="1" spc="-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automatic</a:t>
            </a:r>
            <a:r>
              <a:rPr sz="1850" b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route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)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and</a:t>
            </a:r>
            <a:r>
              <a:rPr sz="185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delicensing</a:t>
            </a:r>
            <a:r>
              <a:rPr sz="1850" b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of </a:t>
            </a:r>
            <a:r>
              <a:rPr sz="1850" b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6600CC"/>
                </a:solidFill>
                <a:latin typeface="Arial"/>
                <a:cs typeface="Arial"/>
              </a:rPr>
              <a:t>defence</a:t>
            </a:r>
            <a:r>
              <a:rPr sz="1850" b="1" spc="-30" dirty="0">
                <a:solidFill>
                  <a:srgbClr val="6600CC"/>
                </a:solidFill>
                <a:latin typeface="Arial"/>
                <a:cs typeface="Arial"/>
              </a:rPr>
              <a:t> items</a:t>
            </a:r>
            <a:r>
              <a:rPr sz="1850" b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are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expected</a:t>
            </a:r>
            <a:r>
              <a:rPr sz="185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to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attract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more</a:t>
            </a:r>
            <a:r>
              <a:rPr sz="185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foreign </a:t>
            </a:r>
            <a:r>
              <a:rPr sz="185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investment</a:t>
            </a:r>
            <a:endParaRPr sz="18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285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buFont typeface="Wingdings"/>
              <a:buChar char=""/>
              <a:tabLst>
                <a:tab pos="297815" algn="l"/>
              </a:tabLst>
            </a:pPr>
            <a:r>
              <a:rPr sz="1850" b="1" spc="-35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2020,</a:t>
            </a:r>
            <a:r>
              <a:rPr sz="1850" b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India</a:t>
            </a:r>
            <a:r>
              <a:rPr sz="185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50" b="1" spc="5" dirty="0">
                <a:solidFill>
                  <a:srgbClr val="C00000"/>
                </a:solidFill>
                <a:latin typeface="Arial"/>
                <a:cs typeface="Arial"/>
              </a:rPr>
              <a:t>ranked</a:t>
            </a:r>
            <a:r>
              <a:rPr sz="185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23</a:t>
            </a:r>
            <a:r>
              <a:rPr sz="1850" b="1" spc="-1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185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65" dirty="0">
                <a:solidFill>
                  <a:srgbClr val="C00000"/>
                </a:solidFill>
                <a:latin typeface="Arial"/>
                <a:cs typeface="Arial"/>
              </a:rPr>
              <a:t>SIPRI’s</a:t>
            </a:r>
            <a:r>
              <a:rPr sz="185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15" dirty="0">
                <a:solidFill>
                  <a:srgbClr val="C00000"/>
                </a:solidFill>
                <a:latin typeface="Arial"/>
                <a:cs typeface="Arial"/>
              </a:rPr>
              <a:t>list</a:t>
            </a:r>
            <a:r>
              <a:rPr sz="1850" b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85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C00000"/>
                </a:solidFill>
                <a:latin typeface="Arial"/>
                <a:cs typeface="Arial"/>
              </a:rPr>
              <a:t>global</a:t>
            </a:r>
            <a:r>
              <a:rPr sz="1850" b="1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C00000"/>
                </a:solidFill>
                <a:latin typeface="Arial"/>
                <a:cs typeface="Arial"/>
              </a:rPr>
              <a:t>arms</a:t>
            </a:r>
            <a:endParaRPr sz="185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850" b="1" spc="-15" dirty="0">
                <a:solidFill>
                  <a:srgbClr val="C00000"/>
                </a:solidFill>
                <a:latin typeface="Arial"/>
                <a:cs typeface="Arial"/>
              </a:rPr>
              <a:t>exporter</a:t>
            </a:r>
            <a:r>
              <a:rPr sz="185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.</a:t>
            </a:r>
            <a:endParaRPr sz="18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buFont typeface="Wingdings"/>
              <a:buChar char=""/>
              <a:tabLst>
                <a:tab pos="297815" algn="l"/>
              </a:tabLst>
            </a:pPr>
            <a:r>
              <a:rPr sz="1850" spc="-35" dirty="0">
                <a:solidFill>
                  <a:srgbClr val="6600CC"/>
                </a:solidFill>
                <a:latin typeface="Microsoft Sans Serif"/>
                <a:cs typeface="Microsoft Sans Serif"/>
              </a:rPr>
              <a:t>India</a:t>
            </a:r>
            <a:r>
              <a:rPr sz="185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remains</a:t>
            </a:r>
            <a:r>
              <a:rPr sz="1850" spc="-10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the</a:t>
            </a:r>
            <a:r>
              <a:rPr sz="185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3rd</a:t>
            </a:r>
            <a:r>
              <a:rPr sz="1850" b="1" spc="-114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biggest</a:t>
            </a:r>
            <a:r>
              <a:rPr sz="1850" b="1" spc="-18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6600CC"/>
                </a:solidFill>
                <a:latin typeface="Arial"/>
                <a:cs typeface="Arial"/>
              </a:rPr>
              <a:t>militaryspender</a:t>
            </a:r>
            <a:r>
              <a:rPr sz="1850" b="1" spc="-19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6600CC"/>
                </a:solidFill>
                <a:latin typeface="Arial"/>
                <a:cs typeface="Arial"/>
              </a:rPr>
              <a:t>in</a:t>
            </a:r>
            <a:r>
              <a:rPr sz="1850" b="1" spc="-10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6600CC"/>
                </a:solidFill>
                <a:latin typeface="Arial"/>
                <a:cs typeface="Arial"/>
              </a:rPr>
              <a:t>2020</a:t>
            </a:r>
            <a:r>
              <a:rPr sz="1850" spc="-5" dirty="0">
                <a:latin typeface="Microsoft Sans Serif"/>
                <a:cs typeface="Microsoft Sans Serif"/>
              </a:rPr>
              <a:t>.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07" y="255269"/>
            <a:ext cx="7711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355" dirty="0">
                <a:latin typeface="Times New Roman"/>
                <a:cs typeface="Times New Roman"/>
              </a:rPr>
              <a:t>D</a:t>
            </a: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60" dirty="0">
                <a:latin typeface="Times New Roman"/>
                <a:cs typeface="Times New Roman"/>
              </a:rPr>
              <a:t>A</a:t>
            </a:r>
            <a:r>
              <a:rPr b="0" u="none" spc="-345" dirty="0">
                <a:latin typeface="Times New Roman"/>
                <a:cs typeface="Times New Roman"/>
              </a:rPr>
              <a:t>N</a:t>
            </a:r>
            <a:r>
              <a:rPr b="0" u="none" spc="-40" dirty="0">
                <a:latin typeface="Times New Roman"/>
                <a:cs typeface="Times New Roman"/>
              </a:rPr>
              <a:t> </a:t>
            </a:r>
            <a:r>
              <a:rPr b="0" u="none" spc="-370" dirty="0">
                <a:latin typeface="Times New Roman"/>
                <a:cs typeface="Times New Roman"/>
              </a:rPr>
              <a:t>D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-65" dirty="0">
                <a:latin typeface="Times New Roman"/>
                <a:cs typeface="Times New Roman"/>
              </a:rPr>
              <a:t>F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-385" dirty="0">
                <a:latin typeface="Times New Roman"/>
                <a:cs typeface="Times New Roman"/>
              </a:rPr>
              <a:t>N</a:t>
            </a:r>
            <a:r>
              <a:rPr b="0" u="none" spc="-280" dirty="0">
                <a:latin typeface="Times New Roman"/>
                <a:cs typeface="Times New Roman"/>
              </a:rPr>
              <a:t>C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  <a:r>
              <a:rPr b="0" u="none" spc="-60" dirty="0">
                <a:latin typeface="Times New Roman"/>
                <a:cs typeface="Times New Roman"/>
              </a:rPr>
              <a:t> </a:t>
            </a: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355" dirty="0">
                <a:latin typeface="Times New Roman"/>
                <a:cs typeface="Times New Roman"/>
              </a:rPr>
              <a:t>D</a:t>
            </a:r>
            <a:r>
              <a:rPr b="0" u="none" spc="-345" dirty="0">
                <a:latin typeface="Times New Roman"/>
                <a:cs typeface="Times New Roman"/>
              </a:rPr>
              <a:t>U</a:t>
            </a:r>
            <a:r>
              <a:rPr b="0" u="none" spc="-40" dirty="0">
                <a:latin typeface="Times New Roman"/>
                <a:cs typeface="Times New Roman"/>
              </a:rPr>
              <a:t>S</a:t>
            </a:r>
            <a:r>
              <a:rPr b="0" u="none" spc="-120" dirty="0">
                <a:latin typeface="Times New Roman"/>
                <a:cs typeface="Times New Roman"/>
              </a:rPr>
              <a:t>TR</a:t>
            </a:r>
            <a:r>
              <a:rPr b="0" u="none" spc="-229" dirty="0">
                <a:latin typeface="Times New Roman"/>
                <a:cs typeface="Times New Roman"/>
              </a:rPr>
              <a:t>Y</a:t>
            </a:r>
            <a:r>
              <a:rPr b="0" u="none" spc="-10" dirty="0">
                <a:latin typeface="Times New Roman"/>
                <a:cs typeface="Times New Roman"/>
              </a:rPr>
              <a:t> </a:t>
            </a:r>
            <a:r>
              <a:rPr b="0" u="none" spc="-35" dirty="0">
                <a:latin typeface="Times New Roman"/>
                <a:cs typeface="Times New Roman"/>
              </a:rPr>
              <a:t>:</a:t>
            </a:r>
            <a:r>
              <a:rPr b="0" u="none" spc="-10" dirty="0">
                <a:latin typeface="Times New Roman"/>
                <a:cs typeface="Times New Roman"/>
              </a:rPr>
              <a:t> </a:t>
            </a:r>
            <a:r>
              <a:rPr b="0" u="none" spc="-30" dirty="0">
                <a:latin typeface="Times New Roman"/>
                <a:cs typeface="Times New Roman"/>
              </a:rPr>
              <a:t>S</a:t>
            </a:r>
            <a:r>
              <a:rPr b="0" u="none" spc="-254" dirty="0">
                <a:latin typeface="Times New Roman"/>
                <a:cs typeface="Times New Roman"/>
              </a:rPr>
              <a:t>C</a:t>
            </a:r>
            <a:r>
              <a:rPr b="0" u="none" spc="-300" dirty="0">
                <a:latin typeface="Times New Roman"/>
                <a:cs typeface="Times New Roman"/>
              </a:rPr>
              <a:t>O</a:t>
            </a:r>
            <a:r>
              <a:rPr b="0" u="none" spc="85" dirty="0">
                <a:latin typeface="Times New Roman"/>
                <a:cs typeface="Times New Roman"/>
              </a:rPr>
              <a:t>P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  <a:r>
              <a:rPr b="0" u="none" spc="-10" dirty="0">
                <a:latin typeface="Times New Roman"/>
                <a:cs typeface="Times New Roman"/>
              </a:rPr>
              <a:t> </a:t>
            </a:r>
            <a:r>
              <a:rPr b="0" u="none" spc="60" dirty="0">
                <a:latin typeface="Times New Roman"/>
                <a:cs typeface="Times New Roman"/>
              </a:rPr>
              <a:t>&amp;</a:t>
            </a:r>
            <a:r>
              <a:rPr b="0" u="none" spc="-30" dirty="0">
                <a:latin typeface="Times New Roman"/>
                <a:cs typeface="Times New Roman"/>
              </a:rPr>
              <a:t> </a:t>
            </a:r>
            <a:r>
              <a:rPr b="0" u="none" spc="15" dirty="0">
                <a:latin typeface="Times New Roman"/>
                <a:cs typeface="Times New Roman"/>
              </a:rPr>
              <a:t>EX</a:t>
            </a:r>
            <a:r>
              <a:rPr b="0" u="none" spc="20" dirty="0">
                <a:latin typeface="Times New Roman"/>
                <a:cs typeface="Times New Roman"/>
              </a:rPr>
              <a:t>P</a:t>
            </a:r>
            <a:r>
              <a:rPr b="0" u="none" spc="-95" dirty="0">
                <a:latin typeface="Times New Roman"/>
                <a:cs typeface="Times New Roman"/>
              </a:rPr>
              <a:t>AN</a:t>
            </a:r>
            <a:r>
              <a:rPr b="0" u="none" spc="-85" dirty="0">
                <a:latin typeface="Times New Roman"/>
                <a:cs typeface="Times New Roman"/>
              </a:rPr>
              <a:t>S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016508"/>
            <a:ext cx="2308859" cy="22600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3738371"/>
            <a:ext cx="2308859" cy="20528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07" y="316322"/>
            <a:ext cx="7809230" cy="98234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355" dirty="0">
                <a:latin typeface="Times New Roman"/>
                <a:cs typeface="Times New Roman"/>
              </a:rPr>
              <a:t>D</a:t>
            </a: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60" dirty="0">
                <a:latin typeface="Times New Roman"/>
                <a:cs typeface="Times New Roman"/>
              </a:rPr>
              <a:t>A</a:t>
            </a:r>
            <a:r>
              <a:rPr b="0" u="none" spc="-345" dirty="0">
                <a:latin typeface="Times New Roman"/>
                <a:cs typeface="Times New Roman"/>
              </a:rPr>
              <a:t>N</a:t>
            </a:r>
            <a:r>
              <a:rPr b="0" u="none" spc="-40" dirty="0">
                <a:latin typeface="Times New Roman"/>
                <a:cs typeface="Times New Roman"/>
              </a:rPr>
              <a:t> </a:t>
            </a:r>
            <a:r>
              <a:rPr b="0" u="none" spc="-370" dirty="0">
                <a:latin typeface="Times New Roman"/>
                <a:cs typeface="Times New Roman"/>
              </a:rPr>
              <a:t>D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-65" dirty="0">
                <a:latin typeface="Times New Roman"/>
                <a:cs typeface="Times New Roman"/>
              </a:rPr>
              <a:t>F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-385" dirty="0">
                <a:latin typeface="Times New Roman"/>
                <a:cs typeface="Times New Roman"/>
              </a:rPr>
              <a:t>N</a:t>
            </a:r>
            <a:r>
              <a:rPr b="0" u="none" spc="-280" dirty="0">
                <a:latin typeface="Times New Roman"/>
                <a:cs typeface="Times New Roman"/>
              </a:rPr>
              <a:t>C</a:t>
            </a:r>
            <a:r>
              <a:rPr b="0" u="none" spc="25" dirty="0">
                <a:latin typeface="Times New Roman"/>
                <a:cs typeface="Times New Roman"/>
              </a:rPr>
              <a:t>E</a:t>
            </a:r>
            <a:r>
              <a:rPr b="0" u="none" spc="-60" dirty="0">
                <a:latin typeface="Times New Roman"/>
                <a:cs typeface="Times New Roman"/>
              </a:rPr>
              <a:t> </a:t>
            </a: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355" dirty="0">
                <a:latin typeface="Times New Roman"/>
                <a:cs typeface="Times New Roman"/>
              </a:rPr>
              <a:t>D</a:t>
            </a:r>
            <a:r>
              <a:rPr b="0" u="none" spc="-345" dirty="0">
                <a:latin typeface="Times New Roman"/>
                <a:cs typeface="Times New Roman"/>
              </a:rPr>
              <a:t>U</a:t>
            </a:r>
            <a:r>
              <a:rPr b="0" u="none" spc="-40" dirty="0">
                <a:latin typeface="Times New Roman"/>
                <a:cs typeface="Times New Roman"/>
              </a:rPr>
              <a:t>S</a:t>
            </a:r>
            <a:r>
              <a:rPr b="0" u="none" spc="-120" dirty="0">
                <a:latin typeface="Times New Roman"/>
                <a:cs typeface="Times New Roman"/>
              </a:rPr>
              <a:t>TR</a:t>
            </a:r>
            <a:r>
              <a:rPr b="0" u="none" spc="-229" dirty="0">
                <a:latin typeface="Times New Roman"/>
                <a:cs typeface="Times New Roman"/>
              </a:rPr>
              <a:t>Y</a:t>
            </a:r>
            <a:r>
              <a:rPr b="0" u="none" spc="-10" dirty="0">
                <a:latin typeface="Times New Roman"/>
                <a:cs typeface="Times New Roman"/>
              </a:rPr>
              <a:t> </a:t>
            </a:r>
            <a:r>
              <a:rPr b="0" u="none" spc="-35" dirty="0">
                <a:latin typeface="Times New Roman"/>
                <a:cs typeface="Times New Roman"/>
              </a:rPr>
              <a:t>:</a:t>
            </a:r>
            <a:r>
              <a:rPr b="0" u="none" spc="-10" dirty="0">
                <a:latin typeface="Times New Roman"/>
                <a:cs typeface="Times New Roman"/>
              </a:rPr>
              <a:t> </a:t>
            </a:r>
            <a:r>
              <a:rPr b="0" u="none" spc="-175" dirty="0">
                <a:latin typeface="Times New Roman"/>
                <a:cs typeface="Times New Roman"/>
              </a:rPr>
              <a:t>O</a:t>
            </a:r>
            <a:r>
              <a:rPr b="0" u="none" spc="-140" dirty="0">
                <a:latin typeface="Times New Roman"/>
                <a:cs typeface="Times New Roman"/>
              </a:rPr>
              <a:t>F</a:t>
            </a:r>
            <a:r>
              <a:rPr b="0" u="none" spc="-30" dirty="0">
                <a:latin typeface="Times New Roman"/>
                <a:cs typeface="Times New Roman"/>
              </a:rPr>
              <a:t>FSE</a:t>
            </a:r>
            <a:r>
              <a:rPr b="0" u="none" spc="-25" dirty="0">
                <a:latin typeface="Times New Roman"/>
                <a:cs typeface="Times New Roman"/>
              </a:rPr>
              <a:t>T</a:t>
            </a:r>
            <a:r>
              <a:rPr b="0" u="none" spc="-114" dirty="0">
                <a:latin typeface="Times New Roman"/>
                <a:cs typeface="Times New Roman"/>
              </a:rPr>
              <a:t> </a:t>
            </a:r>
            <a:r>
              <a:rPr b="0" u="none" spc="-145" dirty="0">
                <a:latin typeface="Times New Roman"/>
                <a:cs typeface="Times New Roman"/>
              </a:rPr>
              <a:t>REFOR</a:t>
            </a:r>
            <a:r>
              <a:rPr b="0" u="none" spc="-210" dirty="0">
                <a:latin typeface="Times New Roman"/>
                <a:cs typeface="Times New Roman"/>
              </a:rPr>
              <a:t>M</a:t>
            </a:r>
            <a:r>
              <a:rPr b="0" u="none" spc="-10" dirty="0">
                <a:latin typeface="Times New Roman"/>
                <a:cs typeface="Times New Roman"/>
              </a:rPr>
              <a:t>S</a:t>
            </a: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sz="2400" b="0" i="1" u="none" spc="-180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400" u="heavy" spc="-1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N</a:t>
            </a:r>
            <a:r>
              <a:rPr sz="2400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w</a:t>
            </a:r>
            <a:r>
              <a:rPr sz="2400" u="heavy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Of</a:t>
            </a:r>
            <a:r>
              <a:rPr sz="2400" u="heavy" spc="-1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f</a:t>
            </a:r>
            <a:r>
              <a:rPr sz="2400" u="heavy" spc="-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se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</a:t>
            </a:r>
            <a:r>
              <a:rPr sz="2400" u="heavy" spc="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</a:t>
            </a:r>
            <a:r>
              <a:rPr sz="2400" u="heavy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</a:t>
            </a:r>
            <a:r>
              <a:rPr sz="2400" u="heavy" spc="-1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l</a:t>
            </a:r>
            <a:r>
              <a:rPr sz="2400" u="heavy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</a:t>
            </a:r>
            <a:r>
              <a:rPr sz="2400" u="heavy" spc="-1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</a:t>
            </a:r>
            <a:r>
              <a:rPr sz="2400" u="heavy" spc="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</a:t>
            </a:r>
            <a:r>
              <a:rPr sz="2400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pp</a:t>
            </a:r>
            <a:r>
              <a:rPr sz="2400" u="heavy" spc="-1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</a:t>
            </a:r>
            <a:r>
              <a:rPr sz="2400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ove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</a:t>
            </a:r>
            <a:r>
              <a:rPr sz="2400" u="heavy" spc="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n</a:t>
            </a:r>
            <a:r>
              <a:rPr sz="2400" u="heavy" spc="-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</a:t>
            </a:r>
            <a:r>
              <a:rPr sz="2400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ep</a:t>
            </a:r>
            <a:r>
              <a:rPr sz="2400" u="heavy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</a:t>
            </a:r>
            <a:r>
              <a:rPr sz="2400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</a:t>
            </a:r>
            <a:r>
              <a:rPr sz="2400" u="heavy" spc="-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</a:t>
            </a:r>
            <a:r>
              <a:rPr sz="2400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be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</a:t>
            </a:r>
            <a:r>
              <a:rPr sz="2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0</a:t>
            </a:r>
            <a:r>
              <a:rPr sz="2400" u="none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0" i="1" u="none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1652397"/>
            <a:ext cx="875919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75615" algn="l"/>
                <a:tab pos="476250" algn="l"/>
                <a:tab pos="6930390" algn="l"/>
              </a:tabLst>
            </a:pPr>
            <a:r>
              <a:rPr sz="2200" i="1" spc="-15" dirty="0">
                <a:solidFill>
                  <a:srgbClr val="6600CC"/>
                </a:solidFill>
                <a:latin typeface="Arial"/>
                <a:cs typeface="Arial"/>
              </a:rPr>
              <a:t>Offset</a:t>
            </a:r>
            <a:r>
              <a:rPr sz="2200" i="1" spc="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provisions</a:t>
            </a:r>
            <a:r>
              <a:rPr sz="2200" i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6600CC"/>
                </a:solidFill>
                <a:latin typeface="Arial"/>
                <a:cs typeface="Arial"/>
              </a:rPr>
              <a:t>to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 apply</a:t>
            </a:r>
            <a:r>
              <a:rPr sz="2200" i="1" spc="-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on</a:t>
            </a:r>
            <a:r>
              <a:rPr sz="2200" i="1" spc="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6600CC"/>
                </a:solidFill>
                <a:latin typeface="Arial"/>
                <a:cs typeface="Arial"/>
              </a:rPr>
              <a:t>Capital</a:t>
            </a:r>
            <a:r>
              <a:rPr sz="2200" i="1" spc="-8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Acquisitions</a:t>
            </a:r>
            <a:r>
              <a:rPr sz="2200" i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of	Rs.</a:t>
            </a:r>
            <a:r>
              <a:rPr sz="2200" i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2000</a:t>
            </a:r>
            <a:r>
              <a:rPr sz="2200" i="1" spc="-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Cr</a:t>
            </a:r>
            <a:r>
              <a:rPr sz="2200" i="1" spc="-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or </a:t>
            </a:r>
            <a:r>
              <a:rPr sz="2200" i="1" spc="-59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6600CC"/>
                </a:solidFill>
                <a:latin typeface="Arial"/>
                <a:cs typeface="Arial"/>
              </a:rPr>
              <a:t>more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"/>
            </a:pPr>
            <a:endParaRPr sz="2250">
              <a:latin typeface="Arial"/>
              <a:cs typeface="Arial"/>
            </a:endParaRPr>
          </a:p>
          <a:p>
            <a:pPr marL="475615" indent="-463550">
              <a:lnSpc>
                <a:spcPct val="100000"/>
              </a:lnSpc>
              <a:buFont typeface="Wingdings"/>
              <a:buChar char=""/>
              <a:tabLst>
                <a:tab pos="475615" algn="l"/>
                <a:tab pos="476250" algn="l"/>
              </a:tabLst>
            </a:pP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Quantum</a:t>
            </a:r>
            <a:r>
              <a:rPr sz="22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offset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2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be 30%</a:t>
            </a:r>
            <a:r>
              <a:rPr sz="2200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of the</a:t>
            </a:r>
            <a:r>
              <a:rPr sz="2200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estimated</a:t>
            </a:r>
            <a:r>
              <a:rPr sz="2200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acquisition </a:t>
            </a:r>
            <a:r>
              <a:rPr sz="2200" i="1" spc="-10" dirty="0">
                <a:solidFill>
                  <a:srgbClr val="C00000"/>
                </a:solidFill>
                <a:latin typeface="Arial"/>
                <a:cs typeface="Arial"/>
              </a:rPr>
              <a:t>cost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2250">
              <a:latin typeface="Arial"/>
              <a:cs typeface="Arial"/>
            </a:endParaRPr>
          </a:p>
          <a:p>
            <a:pPr marL="475615" marR="478155" indent="-4635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75615" algn="l"/>
                <a:tab pos="476250" algn="l"/>
              </a:tabLst>
            </a:pPr>
            <a:r>
              <a:rPr sz="2200" i="1" spc="-15" dirty="0">
                <a:solidFill>
                  <a:srgbClr val="6600CC"/>
                </a:solidFill>
                <a:latin typeface="Arial"/>
                <a:cs typeface="Arial"/>
              </a:rPr>
              <a:t>Offset/obligation</a:t>
            </a:r>
            <a:r>
              <a:rPr sz="2200" i="1" spc="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6600CC"/>
                </a:solidFill>
                <a:latin typeface="Arial"/>
                <a:cs typeface="Arial"/>
              </a:rPr>
              <a:t>to</a:t>
            </a:r>
            <a:r>
              <a:rPr sz="2200" i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be</a:t>
            </a:r>
            <a:r>
              <a:rPr sz="2200" i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discharged</a:t>
            </a:r>
            <a:r>
              <a:rPr sz="2200" i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through</a:t>
            </a:r>
            <a:r>
              <a:rPr sz="2200" i="1" spc="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Indian</a:t>
            </a:r>
            <a:r>
              <a:rPr sz="2200" i="1" spc="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6600CC"/>
                </a:solidFill>
                <a:latin typeface="Arial"/>
                <a:cs typeface="Arial"/>
              </a:rPr>
              <a:t>Offset</a:t>
            </a:r>
            <a:r>
              <a:rPr sz="2200" i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6600CC"/>
                </a:solidFill>
                <a:latin typeface="Arial"/>
                <a:cs typeface="Arial"/>
              </a:rPr>
              <a:t>Partner </a:t>
            </a:r>
            <a:r>
              <a:rPr sz="2200" i="1" spc="-59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(IOP)– Pvt.</a:t>
            </a:r>
            <a:r>
              <a:rPr sz="2200" i="1" spc="-2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industry/DPSUs/OFB/DRDO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2250">
              <a:latin typeface="Arial"/>
              <a:cs typeface="Arial"/>
            </a:endParaRPr>
          </a:p>
          <a:p>
            <a:pPr marL="475615" indent="-4635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75615" algn="l"/>
                <a:tab pos="476250" algn="l"/>
              </a:tabLst>
            </a:pPr>
            <a:r>
              <a:rPr sz="2200" i="1" spc="-25" dirty="0">
                <a:solidFill>
                  <a:srgbClr val="C00000"/>
                </a:solidFill>
                <a:latin typeface="Arial"/>
                <a:cs typeface="Arial"/>
              </a:rPr>
              <a:t>Vendors</a:t>
            </a:r>
            <a:r>
              <a:rPr sz="2200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free</a:t>
            </a:r>
            <a:r>
              <a:rPr sz="22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2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select</a:t>
            </a:r>
            <a:r>
              <a:rPr sz="2200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their</a:t>
            </a: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IOP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2250">
              <a:latin typeface="Arial"/>
              <a:cs typeface="Arial"/>
            </a:endParaRPr>
          </a:p>
          <a:p>
            <a:pPr marL="475615" indent="-463550">
              <a:lnSpc>
                <a:spcPct val="100000"/>
              </a:lnSpc>
              <a:buFont typeface="Wingdings"/>
              <a:buChar char=""/>
              <a:tabLst>
                <a:tab pos="475615" algn="l"/>
                <a:tab pos="476250" algn="l"/>
              </a:tabLst>
            </a:pP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Streamlined</a:t>
            </a:r>
            <a:r>
              <a:rPr sz="2200" i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6600CC"/>
                </a:solidFill>
                <a:latin typeface="Arial"/>
                <a:cs typeface="Arial"/>
              </a:rPr>
              <a:t>list</a:t>
            </a:r>
            <a:r>
              <a:rPr sz="2200" i="1" spc="-3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of eligible</a:t>
            </a:r>
            <a:r>
              <a:rPr sz="2200" i="1" spc="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6600CC"/>
                </a:solidFill>
                <a:latin typeface="Arial"/>
                <a:cs typeface="Arial"/>
              </a:rPr>
              <a:t>products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"/>
            </a:pPr>
            <a:endParaRPr sz="2250">
              <a:latin typeface="Arial"/>
              <a:cs typeface="Arial"/>
            </a:endParaRPr>
          </a:p>
          <a:p>
            <a:pPr marL="475615" marR="856615" indent="-463550">
              <a:lnSpc>
                <a:spcPct val="100000"/>
              </a:lnSpc>
              <a:buFont typeface="Wingdings"/>
              <a:buChar char=""/>
              <a:tabLst>
                <a:tab pos="475615" algn="l"/>
                <a:tab pos="476250" algn="l"/>
                <a:tab pos="6353175" algn="l"/>
              </a:tabLst>
            </a:pP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Preference</a:t>
            </a:r>
            <a:r>
              <a:rPr sz="2200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sz="2200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purchase</a:t>
            </a:r>
            <a:r>
              <a:rPr sz="2200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200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defence</a:t>
            </a:r>
            <a:r>
              <a:rPr sz="2200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product</a:t>
            </a: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as	</a:t>
            </a:r>
            <a:r>
              <a:rPr sz="2200" i="1" spc="-15" dirty="0">
                <a:solidFill>
                  <a:srgbClr val="C00000"/>
                </a:solidFill>
                <a:latin typeface="Arial"/>
                <a:cs typeface="Arial"/>
              </a:rPr>
              <a:t>compared</a:t>
            </a:r>
            <a:r>
              <a:rPr sz="2200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200" i="1" spc="-5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Arial"/>
                <a:cs typeface="Arial"/>
              </a:rPr>
              <a:t>components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07" y="0"/>
            <a:ext cx="8736330" cy="560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1069" indent="7620">
              <a:lnSpc>
                <a:spcPct val="131700"/>
              </a:lnSpc>
              <a:spcBef>
                <a:spcPts val="100"/>
              </a:spcBef>
              <a:tabLst>
                <a:tab pos="3799840" algn="l"/>
              </a:tabLst>
            </a:pPr>
            <a:r>
              <a:rPr sz="2400" spc="-180" dirty="0">
                <a:solidFill>
                  <a:srgbClr val="FF0000"/>
                </a:solidFill>
                <a:latin typeface="Times New Roman"/>
                <a:cs typeface="Times New Roman"/>
              </a:rPr>
              <a:t>PROMOTING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STARTUPS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8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75" dirty="0">
                <a:solidFill>
                  <a:srgbClr val="FF0000"/>
                </a:solidFill>
                <a:latin typeface="Times New Roman"/>
                <a:cs typeface="Times New Roman"/>
              </a:rPr>
              <a:t>TECHNOLOGYDEVELOPMENT </a:t>
            </a:r>
            <a:r>
              <a:rPr sz="2400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310" dirty="0">
                <a:solidFill>
                  <a:srgbClr val="FF0000"/>
                </a:solidFill>
                <a:latin typeface="Times New Roman"/>
                <a:cs typeface="Times New Roman"/>
              </a:rPr>
              <a:t>NN</a:t>
            </a:r>
            <a:r>
              <a:rPr sz="2400" spc="-25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26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400" spc="6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25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29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spc="-25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2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3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5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400" spc="-23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185" dirty="0">
                <a:solidFill>
                  <a:srgbClr val="FF0000"/>
                </a:solidFill>
                <a:latin typeface="Times New Roman"/>
                <a:cs typeface="Times New Roman"/>
              </a:rPr>
              <a:t>LL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3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3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4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3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400" spc="26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0" spc="-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23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25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40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L="613410" marR="988060" indent="-285115">
              <a:lnSpc>
                <a:spcPct val="100000"/>
              </a:lnSpc>
              <a:spcBef>
                <a:spcPts val="1810"/>
              </a:spcBef>
              <a:buFont typeface="Wingdings"/>
              <a:buChar char=""/>
              <a:tabLst>
                <a:tab pos="614045" algn="l"/>
              </a:tabLst>
            </a:pPr>
            <a:r>
              <a:rPr sz="24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Works</a:t>
            </a:r>
            <a:r>
              <a:rPr sz="2400" spc="-2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towards</a:t>
            </a:r>
            <a:r>
              <a:rPr sz="24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self</a:t>
            </a:r>
            <a:r>
              <a:rPr sz="2400" spc="-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-</a:t>
            </a:r>
            <a:r>
              <a:rPr sz="2400" spc="8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reliance</a:t>
            </a:r>
            <a:r>
              <a:rPr sz="2400" spc="-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 and</a:t>
            </a:r>
            <a:r>
              <a:rPr sz="24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 </a:t>
            </a:r>
            <a:r>
              <a:rPr sz="2400" spc="-6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production.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2500">
              <a:latin typeface="Microsoft Sans Serif"/>
              <a:cs typeface="Microsoft Sans Serif"/>
            </a:endParaRPr>
          </a:p>
          <a:p>
            <a:pPr marL="613410" marR="5080" indent="-285115">
              <a:lnSpc>
                <a:spcPct val="100000"/>
              </a:lnSpc>
              <a:buFont typeface="Wingdings"/>
              <a:buChar char=""/>
              <a:tabLst>
                <a:tab pos="614045" algn="l"/>
                <a:tab pos="2716530" algn="l"/>
                <a:tab pos="6924675" algn="l"/>
              </a:tabLst>
            </a:pP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iDEX</a:t>
            </a:r>
            <a:r>
              <a:rPr sz="2400" spc="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aims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creation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of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ecosystem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foster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innovation</a:t>
            </a:r>
            <a:r>
              <a:rPr sz="2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technology</a:t>
            </a:r>
            <a:r>
              <a:rPr sz="2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development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in	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Defence</a:t>
            </a:r>
            <a:r>
              <a:rPr sz="24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400" b="1" spc="-6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Aerospace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by</a:t>
            </a:r>
            <a:r>
              <a:rPr sz="2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engaging</a:t>
            </a:r>
            <a:r>
              <a:rPr sz="2400" spc="8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Industries</a:t>
            </a:r>
            <a:r>
              <a:rPr sz="24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including</a:t>
            </a:r>
            <a:r>
              <a:rPr sz="2400" spc="1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MSMEs,</a:t>
            </a:r>
            <a:r>
              <a:rPr sz="2400" spc="1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start- </a:t>
            </a:r>
            <a:r>
              <a:rPr sz="2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ups,</a:t>
            </a:r>
            <a:r>
              <a:rPr sz="2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2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n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di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vi</a:t>
            </a:r>
            <a:r>
              <a:rPr sz="2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d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ua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l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	</a:t>
            </a:r>
            <a:r>
              <a:rPr sz="24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2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nno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v</a:t>
            </a:r>
            <a:r>
              <a:rPr sz="2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a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24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o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2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,</a:t>
            </a:r>
            <a:r>
              <a:rPr sz="2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R&amp;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D</a:t>
            </a:r>
            <a:r>
              <a:rPr sz="2400" spc="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n</a:t>
            </a:r>
            <a:r>
              <a:rPr sz="2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24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24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u</a:t>
            </a:r>
            <a:r>
              <a:rPr sz="24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t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es</a:t>
            </a:r>
            <a:r>
              <a:rPr sz="24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&amp;</a:t>
            </a:r>
            <a:r>
              <a:rPr sz="2400" spc="-1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a</a:t>
            </a:r>
            <a:r>
              <a:rPr sz="2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c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ade</a:t>
            </a:r>
            <a:r>
              <a:rPr sz="24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m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a.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har char=""/>
            </a:pPr>
            <a:endParaRPr sz="2550">
              <a:latin typeface="Microsoft Sans Serif"/>
              <a:cs typeface="Microsoft Sans Serif"/>
            </a:endParaRPr>
          </a:p>
          <a:p>
            <a:pPr marL="613410" marR="1386840" indent="-285115">
              <a:lnSpc>
                <a:spcPct val="100000"/>
              </a:lnSpc>
              <a:buFont typeface="Wingdings"/>
              <a:buChar char=""/>
              <a:tabLst>
                <a:tab pos="614045" algn="l"/>
              </a:tabLst>
            </a:pP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Coupled</a:t>
            </a:r>
            <a:r>
              <a:rPr sz="2400" spc="8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with</a:t>
            </a:r>
            <a:r>
              <a:rPr sz="2400" spc="9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DISC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(Defence</a:t>
            </a:r>
            <a:r>
              <a:rPr sz="24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India</a:t>
            </a:r>
            <a:r>
              <a:rPr sz="24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Startup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Challenge),</a:t>
            </a:r>
            <a:r>
              <a:rPr sz="2400" spc="8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provides</a:t>
            </a:r>
            <a:r>
              <a:rPr sz="24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grants/funding</a:t>
            </a:r>
            <a:r>
              <a:rPr sz="2400" b="1" spc="-6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and</a:t>
            </a:r>
            <a:r>
              <a:rPr sz="24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other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support</a:t>
            </a:r>
            <a:r>
              <a:rPr sz="24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to</a:t>
            </a:r>
            <a:r>
              <a:rPr sz="24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carry</a:t>
            </a:r>
            <a:r>
              <a:rPr sz="24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out</a:t>
            </a:r>
            <a:r>
              <a:rPr sz="24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R&amp;D,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creation</a:t>
            </a:r>
            <a:r>
              <a:rPr sz="2400" b="1" spc="-3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 Prototypes </a:t>
            </a:r>
            <a:r>
              <a:rPr sz="2400" b="1" spc="-65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and</a:t>
            </a:r>
            <a:r>
              <a:rPr sz="2400" b="1" spc="6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Commercialization</a:t>
            </a:r>
            <a:r>
              <a:rPr sz="22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751" y="1258315"/>
            <a:ext cx="7941945" cy="508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7815" algn="l"/>
                <a:tab pos="7005320" algn="l"/>
              </a:tabLst>
            </a:pPr>
            <a:r>
              <a:rPr sz="24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MoD</a:t>
            </a:r>
            <a:r>
              <a:rPr sz="24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program</a:t>
            </a:r>
            <a:r>
              <a:rPr sz="24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to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promote</a:t>
            </a:r>
            <a:r>
              <a:rPr sz="24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self-reliance</a:t>
            </a:r>
            <a:r>
              <a:rPr sz="24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in</a:t>
            </a:r>
            <a:r>
              <a:rPr sz="2400" spc="6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	</a:t>
            </a:r>
            <a:r>
              <a:rPr sz="2400" spc="-65" dirty="0">
                <a:solidFill>
                  <a:srgbClr val="6600CC"/>
                </a:solidFill>
                <a:latin typeface="Microsoft Sans Serif"/>
                <a:cs typeface="Microsoft Sans Serif"/>
              </a:rPr>
              <a:t>sector.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"/>
            </a:pPr>
            <a:endParaRPr sz="3600">
              <a:latin typeface="Microsoft Sans Serif"/>
              <a:cs typeface="Microsoft Sans Serif"/>
            </a:endParaRPr>
          </a:p>
          <a:p>
            <a:pPr marL="297180" marR="658495" indent="-285115">
              <a:lnSpc>
                <a:spcPts val="2800"/>
              </a:lnSpc>
              <a:buFont typeface="Wingdings"/>
              <a:buChar char=""/>
              <a:tabLst>
                <a:tab pos="297815" algn="l"/>
              </a:tabLst>
            </a:pPr>
            <a:r>
              <a:rPr sz="24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Executed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by DRDO to </a:t>
            </a:r>
            <a:r>
              <a:rPr sz="2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meet 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requirements </a:t>
            </a:r>
            <a:r>
              <a:rPr sz="2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of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24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Tri- </a:t>
            </a:r>
            <a:r>
              <a:rPr sz="2400" spc="-6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Services,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DPSUs</a:t>
            </a:r>
            <a:r>
              <a:rPr sz="2400" spc="7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24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DRDO.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3450">
              <a:latin typeface="Microsoft Sans Serif"/>
              <a:cs typeface="Microsoft Sans Serif"/>
            </a:endParaRPr>
          </a:p>
          <a:p>
            <a:pPr marL="297180" marR="5080" indent="-285115">
              <a:lnSpc>
                <a:spcPct val="96000"/>
              </a:lnSpc>
              <a:buFont typeface="Wingdings"/>
              <a:buChar char=""/>
              <a:tabLst>
                <a:tab pos="297815" algn="l"/>
              </a:tabLst>
            </a:pP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Encourages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participation</a:t>
            </a:r>
            <a:r>
              <a:rPr sz="2400" spc="6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of</a:t>
            </a:r>
            <a:r>
              <a:rPr sz="24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public/private</a:t>
            </a:r>
            <a:r>
              <a:rPr sz="2400" spc="7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industries,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especially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MSMEs and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Startups</a:t>
            </a:r>
            <a:r>
              <a:rPr sz="24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, </a:t>
            </a:r>
            <a:r>
              <a:rPr sz="2400" dirty="0">
                <a:solidFill>
                  <a:srgbClr val="6600CC"/>
                </a:solidFill>
                <a:latin typeface="Microsoft Sans Serif"/>
                <a:cs typeface="Microsoft Sans Serif"/>
              </a:rPr>
              <a:t>to </a:t>
            </a:r>
            <a:r>
              <a:rPr sz="2400" b="1" spc="5" dirty="0">
                <a:solidFill>
                  <a:srgbClr val="6600CC"/>
                </a:solidFill>
                <a:latin typeface="Arial"/>
                <a:cs typeface="Arial"/>
              </a:rPr>
              <a:t>create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ecosystem </a:t>
            </a:r>
            <a:r>
              <a:rPr sz="2400" b="1" spc="-65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for 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enhancing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cutting edge technology capability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in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defence </a:t>
            </a:r>
            <a:r>
              <a:rPr sz="2400" b="1" spc="-35" dirty="0">
                <a:solidFill>
                  <a:srgbClr val="6600CC"/>
                </a:solidFill>
                <a:latin typeface="Arial"/>
                <a:cs typeface="Arial"/>
              </a:rPr>
              <a:t>sector.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(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Rs 15,700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Cr allotted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MSMEs</a:t>
            </a:r>
            <a:r>
              <a:rPr sz="2400" b="1" spc="-5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in</a:t>
            </a:r>
            <a:r>
              <a:rPr sz="24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the</a:t>
            </a:r>
            <a:r>
              <a:rPr sz="24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Budget</a:t>
            </a:r>
            <a:r>
              <a:rPr sz="24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2021-22).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3350">
              <a:latin typeface="Microsoft Sans Serif"/>
              <a:cs typeface="Microsoft Sans Serif"/>
            </a:endParaRPr>
          </a:p>
          <a:p>
            <a:pPr marL="297180" indent="-285115">
              <a:lnSpc>
                <a:spcPts val="2840"/>
              </a:lnSpc>
              <a:buFont typeface="Wingdings"/>
              <a:buChar char=""/>
              <a:tabLst>
                <a:tab pos="29781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140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Projects</a:t>
            </a:r>
            <a:r>
              <a:rPr sz="24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in</a:t>
            </a:r>
            <a:r>
              <a:rPr sz="24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pipeline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25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projects</a:t>
            </a:r>
            <a:r>
              <a:rPr sz="24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have</a:t>
            </a:r>
            <a:r>
              <a:rPr sz="24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already</a:t>
            </a:r>
            <a:r>
              <a:rPr sz="2400" spc="-1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been</a:t>
            </a:r>
            <a:endParaRPr sz="2400">
              <a:latin typeface="Microsoft Sans Serif"/>
              <a:cs typeface="Microsoft Sans Serif"/>
            </a:endParaRPr>
          </a:p>
          <a:p>
            <a:pPr marL="297180">
              <a:lnSpc>
                <a:spcPts val="2840"/>
              </a:lnSpc>
            </a:pPr>
            <a:r>
              <a:rPr sz="2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given </a:t>
            </a:r>
            <a:r>
              <a:rPr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24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PSO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027" y="404622"/>
            <a:ext cx="6505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30" dirty="0">
                <a:latin typeface="Times New Roman"/>
                <a:cs typeface="Times New Roman"/>
              </a:rPr>
              <a:t>T</a:t>
            </a:r>
            <a:r>
              <a:rPr b="0" u="none" spc="-15" dirty="0">
                <a:latin typeface="Times New Roman"/>
                <a:cs typeface="Times New Roman"/>
              </a:rPr>
              <a:t>E</a:t>
            </a:r>
            <a:r>
              <a:rPr b="0" u="none" spc="-280" dirty="0">
                <a:latin typeface="Times New Roman"/>
                <a:cs typeface="Times New Roman"/>
              </a:rPr>
              <a:t>C</a:t>
            </a:r>
            <a:r>
              <a:rPr b="0" u="none" spc="-310" dirty="0">
                <a:latin typeface="Times New Roman"/>
                <a:cs typeface="Times New Roman"/>
              </a:rPr>
              <a:t>H</a:t>
            </a:r>
            <a:r>
              <a:rPr b="0" u="none" spc="-385" dirty="0">
                <a:latin typeface="Times New Roman"/>
                <a:cs typeface="Times New Roman"/>
              </a:rPr>
              <a:t>N</a:t>
            </a:r>
            <a:r>
              <a:rPr b="0" u="none" spc="-325" dirty="0">
                <a:latin typeface="Times New Roman"/>
                <a:cs typeface="Times New Roman"/>
              </a:rPr>
              <a:t>O</a:t>
            </a:r>
            <a:r>
              <a:rPr b="0" u="none" spc="-215" dirty="0">
                <a:latin typeface="Times New Roman"/>
                <a:cs typeface="Times New Roman"/>
              </a:rPr>
              <a:t>L</a:t>
            </a:r>
            <a:r>
              <a:rPr b="0" u="none" spc="-325" dirty="0">
                <a:latin typeface="Times New Roman"/>
                <a:cs typeface="Times New Roman"/>
              </a:rPr>
              <a:t>O</a:t>
            </a:r>
            <a:r>
              <a:rPr b="0" u="none" spc="-155" dirty="0">
                <a:latin typeface="Times New Roman"/>
                <a:cs typeface="Times New Roman"/>
              </a:rPr>
              <a:t>G</a:t>
            </a:r>
            <a:r>
              <a:rPr b="0" u="none" spc="-229" dirty="0">
                <a:latin typeface="Times New Roman"/>
                <a:cs typeface="Times New Roman"/>
              </a:rPr>
              <a:t>Y</a:t>
            </a:r>
            <a:r>
              <a:rPr b="0" u="none" spc="-10" dirty="0">
                <a:latin typeface="Times New Roman"/>
                <a:cs typeface="Times New Roman"/>
              </a:rPr>
              <a:t> </a:t>
            </a:r>
            <a:r>
              <a:rPr b="0" u="none" spc="-355" dirty="0">
                <a:latin typeface="Times New Roman"/>
                <a:cs typeface="Times New Roman"/>
              </a:rPr>
              <a:t>D</a:t>
            </a:r>
            <a:r>
              <a:rPr b="0" u="none" dirty="0">
                <a:latin typeface="Times New Roman"/>
                <a:cs typeface="Times New Roman"/>
              </a:rPr>
              <a:t>E</a:t>
            </a:r>
            <a:r>
              <a:rPr b="0" u="none" spc="-320" dirty="0">
                <a:latin typeface="Times New Roman"/>
                <a:cs typeface="Times New Roman"/>
              </a:rPr>
              <a:t>V</a:t>
            </a:r>
            <a:r>
              <a:rPr b="0" u="none" dirty="0">
                <a:latin typeface="Times New Roman"/>
                <a:cs typeface="Times New Roman"/>
              </a:rPr>
              <a:t>E</a:t>
            </a:r>
            <a:r>
              <a:rPr b="0" u="none" spc="-200" dirty="0">
                <a:latin typeface="Times New Roman"/>
                <a:cs typeface="Times New Roman"/>
              </a:rPr>
              <a:t>L</a:t>
            </a: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70" dirty="0">
                <a:latin typeface="Times New Roman"/>
                <a:cs typeface="Times New Roman"/>
              </a:rPr>
              <a:t>P</a:t>
            </a:r>
            <a:r>
              <a:rPr b="0" u="none" spc="-475" dirty="0">
                <a:latin typeface="Times New Roman"/>
                <a:cs typeface="Times New Roman"/>
              </a:rPr>
              <a:t>M</a:t>
            </a:r>
            <a:r>
              <a:rPr b="0" u="none" dirty="0">
                <a:latin typeface="Times New Roman"/>
                <a:cs typeface="Times New Roman"/>
              </a:rPr>
              <a:t>E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95" dirty="0">
                <a:latin typeface="Times New Roman"/>
                <a:cs typeface="Times New Roman"/>
              </a:rPr>
              <a:t>T</a:t>
            </a:r>
            <a:r>
              <a:rPr b="0" u="none" spc="-40" dirty="0">
                <a:latin typeface="Times New Roman"/>
                <a:cs typeface="Times New Roman"/>
              </a:rPr>
              <a:t> </a:t>
            </a:r>
            <a:r>
              <a:rPr b="0" u="none" spc="-50" dirty="0">
                <a:latin typeface="Times New Roman"/>
                <a:cs typeface="Times New Roman"/>
              </a:rPr>
              <a:t>F</a:t>
            </a:r>
            <a:r>
              <a:rPr b="0" u="none" spc="-345" dirty="0">
                <a:latin typeface="Times New Roman"/>
                <a:cs typeface="Times New Roman"/>
              </a:rPr>
              <a:t>U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335" dirty="0">
                <a:latin typeface="Times New Roman"/>
                <a:cs typeface="Times New Roman"/>
              </a:rPr>
              <a:t>D</a:t>
            </a:r>
            <a:r>
              <a:rPr b="0" u="none" spc="-350" dirty="0">
                <a:latin typeface="Times New Roman"/>
                <a:cs typeface="Times New Roman"/>
              </a:rPr>
              <a:t> </a:t>
            </a:r>
            <a:r>
              <a:rPr b="0" u="none" spc="70" dirty="0">
                <a:latin typeface="Times New Roman"/>
                <a:cs typeface="Times New Roman"/>
              </a:rPr>
              <a:t>(</a:t>
            </a:r>
            <a:r>
              <a:rPr b="0" u="none" spc="120" dirty="0">
                <a:latin typeface="Times New Roman"/>
                <a:cs typeface="Times New Roman"/>
              </a:rPr>
              <a:t>T</a:t>
            </a:r>
            <a:r>
              <a:rPr b="0" u="none" spc="-345" dirty="0">
                <a:latin typeface="Times New Roman"/>
                <a:cs typeface="Times New Roman"/>
              </a:rPr>
              <a:t>D</a:t>
            </a:r>
            <a:r>
              <a:rPr b="0" u="none" spc="-40" dirty="0">
                <a:latin typeface="Times New Roman"/>
                <a:cs typeface="Times New Roman"/>
              </a:rPr>
              <a:t>F</a:t>
            </a:r>
            <a:r>
              <a:rPr b="0" u="none" spc="305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731" y="971550"/>
            <a:ext cx="8180705" cy="521779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7180" marR="5080" indent="-285115">
              <a:lnSpc>
                <a:spcPts val="2290"/>
              </a:lnSpc>
              <a:spcBef>
                <a:spcPts val="270"/>
              </a:spcBef>
              <a:buFont typeface="Wingdings"/>
              <a:buChar char=""/>
              <a:tabLst>
                <a:tab pos="297815" algn="l"/>
                <a:tab pos="3315335" algn="l"/>
              </a:tabLst>
            </a:pP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Government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of </a:t>
            </a:r>
            <a:r>
              <a:rPr sz="20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India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plans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to spend </a:t>
            </a:r>
            <a:r>
              <a:rPr sz="20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approx. </a:t>
            </a:r>
            <a:r>
              <a:rPr sz="2000" b="1" dirty="0">
                <a:solidFill>
                  <a:srgbClr val="6600CC"/>
                </a:solidFill>
                <a:latin typeface="Arial"/>
                <a:cs typeface="Arial"/>
              </a:rPr>
              <a:t>$250 Billion </a:t>
            </a:r>
            <a:r>
              <a:rPr sz="20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over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the </a:t>
            </a:r>
            <a:r>
              <a:rPr sz="20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next </a:t>
            </a:r>
            <a:r>
              <a:rPr sz="2000" spc="-5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decade</a:t>
            </a:r>
            <a:r>
              <a:rPr sz="2000" spc="4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for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modernization	of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its</a:t>
            </a:r>
            <a:r>
              <a:rPr sz="2000" spc="4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Defence</a:t>
            </a:r>
            <a:r>
              <a:rPr sz="2000" spc="-8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Forces.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3050">
              <a:latin typeface="Microsoft Sans Serif"/>
              <a:cs typeface="Microsoft Sans Serif"/>
            </a:endParaRPr>
          </a:p>
          <a:p>
            <a:pPr marL="297180" marR="52705" indent="-285115">
              <a:lnSpc>
                <a:spcPct val="95000"/>
              </a:lnSpc>
              <a:buFont typeface="Wingdings"/>
              <a:buChar char=""/>
              <a:tabLst>
                <a:tab pos="297815" algn="l"/>
                <a:tab pos="2992120" algn="l"/>
                <a:tab pos="5713095" algn="l"/>
              </a:tabLst>
            </a:pP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All</a:t>
            </a:r>
            <a:r>
              <a:rPr sz="2000" spc="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capability</a:t>
            </a:r>
            <a:r>
              <a:rPr sz="20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acquisition</a:t>
            </a:r>
            <a:r>
              <a:rPr sz="2000" spc="9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projects</a:t>
            </a:r>
            <a:r>
              <a:rPr sz="20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are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undertaken</a:t>
            </a:r>
            <a:r>
              <a:rPr sz="2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under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provisions </a:t>
            </a:r>
            <a:r>
              <a:rPr sz="2000" spc="-5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of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ers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b="1" spc="2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(for	</a:t>
            </a:r>
            <a:r>
              <a:rPr sz="2000" spc="30" dirty="0">
                <a:solidFill>
                  <a:srgbClr val="C00000"/>
                </a:solidFill>
                <a:latin typeface="Microsoft Sans Serif"/>
                <a:cs typeface="Microsoft Sans Serif"/>
              </a:rPr>
              <a:t>sc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h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m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2000" spc="-204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already</a:t>
            </a:r>
            <a:r>
              <a:rPr sz="20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n</a:t>
            </a: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prog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r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s)</a:t>
            </a:r>
            <a:r>
              <a:rPr sz="20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and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DA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2020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. 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Foreign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OEMs</a:t>
            </a: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can</a:t>
            </a:r>
            <a:r>
              <a:rPr sz="20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participate</a:t>
            </a:r>
            <a:r>
              <a:rPr sz="2000" spc="-8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in</a:t>
            </a:r>
            <a:r>
              <a:rPr sz="2000" spc="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projects</a:t>
            </a:r>
            <a:r>
              <a:rPr sz="2000" spc="-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under	DAP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2020 in</a:t>
            </a:r>
            <a:r>
              <a:rPr sz="2000" spc="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the 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followingways:</a:t>
            </a:r>
            <a:r>
              <a:rPr sz="20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-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3050">
              <a:latin typeface="Microsoft Sans Serif"/>
              <a:cs typeface="Microsoft Sans Serif"/>
            </a:endParaRPr>
          </a:p>
          <a:p>
            <a:pPr marL="734695" lvl="1" indent="-295910">
              <a:lnSpc>
                <a:spcPct val="100000"/>
              </a:lnSpc>
              <a:buFont typeface="Wingdings"/>
              <a:buChar char=""/>
              <a:tabLst>
                <a:tab pos="735330" algn="l"/>
              </a:tabLst>
            </a:pPr>
            <a:r>
              <a:rPr sz="2000" spc="-55" dirty="0">
                <a:solidFill>
                  <a:srgbClr val="6600CC"/>
                </a:solidFill>
                <a:latin typeface="Microsoft Sans Serif"/>
                <a:cs typeface="Microsoft Sans Serif"/>
              </a:rPr>
              <a:t>Technology</a:t>
            </a:r>
            <a:r>
              <a:rPr sz="20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/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product</a:t>
            </a:r>
            <a:r>
              <a:rPr sz="2000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/</a:t>
            </a:r>
            <a:r>
              <a:rPr sz="20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components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/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parts</a:t>
            </a:r>
            <a:r>
              <a:rPr sz="20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/</a:t>
            </a:r>
            <a:r>
              <a:rPr sz="20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rawmaterials</a:t>
            </a:r>
            <a:endParaRPr sz="2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"/>
            </a:pPr>
            <a:endParaRPr sz="3050">
              <a:latin typeface="Microsoft Sans Serif"/>
              <a:cs typeface="Microsoft Sans Serif"/>
            </a:endParaRPr>
          </a:p>
          <a:p>
            <a:pPr marL="734695" lvl="1" indent="-295910">
              <a:lnSpc>
                <a:spcPct val="100000"/>
              </a:lnSpc>
              <a:buFont typeface="Wingdings"/>
              <a:buChar char=""/>
              <a:tabLst>
                <a:tab pos="735330" algn="l"/>
              </a:tabLst>
            </a:pPr>
            <a:r>
              <a:rPr sz="20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Technology</a:t>
            </a:r>
            <a:r>
              <a:rPr sz="20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Collaborator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to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Indian</a:t>
            </a:r>
            <a:r>
              <a:rPr sz="2000" spc="-1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industries</a:t>
            </a:r>
            <a:endParaRPr sz="2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"/>
            </a:pPr>
            <a:endParaRPr sz="3050">
              <a:latin typeface="Microsoft Sans Serif"/>
              <a:cs typeface="Microsoft Sans Serif"/>
            </a:endParaRPr>
          </a:p>
          <a:p>
            <a:pPr marL="734695" lvl="1" indent="-29591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735330" algn="l"/>
              </a:tabLst>
            </a:pP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J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o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n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t</a:t>
            </a:r>
            <a:r>
              <a:rPr sz="20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6600CC"/>
                </a:solidFill>
                <a:latin typeface="Microsoft Sans Serif"/>
                <a:cs typeface="Microsoft Sans Serif"/>
              </a:rPr>
              <a:t>V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en</a:t>
            </a:r>
            <a:r>
              <a:rPr sz="20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t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ur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e</a:t>
            </a:r>
            <a:r>
              <a:rPr sz="2000" spc="-5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w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t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h</a:t>
            </a:r>
            <a:r>
              <a:rPr sz="2000" spc="7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I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nd</a:t>
            </a:r>
            <a:r>
              <a:rPr sz="2000" spc="-30" dirty="0">
                <a:solidFill>
                  <a:srgbClr val="6600CC"/>
                </a:solidFill>
                <a:latin typeface="Microsoft Sans Serif"/>
                <a:cs typeface="Microsoft Sans Serif"/>
              </a:rPr>
              <a:t>i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a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n</a:t>
            </a:r>
            <a:r>
              <a:rPr sz="2000" spc="-30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C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o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m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pan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e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s</a:t>
            </a:r>
            <a:endParaRPr sz="2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"/>
            </a:pPr>
            <a:endParaRPr sz="3050">
              <a:latin typeface="Microsoft Sans Serif"/>
              <a:cs typeface="Microsoft Sans Serif"/>
            </a:endParaRPr>
          </a:p>
          <a:p>
            <a:pPr marL="734695" lvl="1" indent="-295910">
              <a:lnSpc>
                <a:spcPct val="100000"/>
              </a:lnSpc>
              <a:buFont typeface="Wingdings"/>
              <a:buChar char=""/>
              <a:tabLst>
                <a:tab pos="735330" algn="l"/>
              </a:tabLst>
            </a:pP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Owned</a:t>
            </a:r>
            <a:r>
              <a:rPr sz="2000" spc="-8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Subsidiaries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31" y="337185"/>
            <a:ext cx="67475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70" dirty="0">
                <a:latin typeface="Times New Roman"/>
                <a:cs typeface="Times New Roman"/>
              </a:rPr>
              <a:t>PP</a:t>
            </a: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-120" dirty="0">
                <a:latin typeface="Times New Roman"/>
                <a:cs typeface="Times New Roman"/>
              </a:rPr>
              <a:t>RT</a:t>
            </a:r>
            <a:r>
              <a:rPr b="0" u="none" spc="-345" dirty="0">
                <a:latin typeface="Times New Roman"/>
                <a:cs typeface="Times New Roman"/>
              </a:rPr>
              <a:t>U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-120" dirty="0">
                <a:latin typeface="Times New Roman"/>
                <a:cs typeface="Times New Roman"/>
              </a:rPr>
              <a:t>T</a:t>
            </a: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spc="15" dirty="0">
                <a:latin typeface="Times New Roman"/>
                <a:cs typeface="Times New Roman"/>
              </a:rPr>
              <a:t>E</a:t>
            </a:r>
            <a:r>
              <a:rPr b="0" u="none" spc="-10" dirty="0">
                <a:latin typeface="Times New Roman"/>
                <a:cs typeface="Times New Roman"/>
              </a:rPr>
              <a:t>S</a:t>
            </a:r>
            <a:r>
              <a:rPr b="0" u="none" dirty="0">
                <a:latin typeface="Times New Roman"/>
                <a:cs typeface="Times New Roman"/>
              </a:rPr>
              <a:t> </a:t>
            </a:r>
            <a:r>
              <a:rPr b="0" u="none" spc="-40" dirty="0">
                <a:latin typeface="Times New Roman"/>
                <a:cs typeface="Times New Roman"/>
              </a:rPr>
              <a:t>F</a:t>
            </a:r>
            <a:r>
              <a:rPr b="0" u="none" spc="-300" dirty="0">
                <a:latin typeface="Times New Roman"/>
                <a:cs typeface="Times New Roman"/>
              </a:rPr>
              <a:t>O</a:t>
            </a:r>
            <a:r>
              <a:rPr b="0" u="none" spc="-95" dirty="0">
                <a:latin typeface="Times New Roman"/>
                <a:cs typeface="Times New Roman"/>
              </a:rPr>
              <a:t>R</a:t>
            </a:r>
            <a:r>
              <a:rPr b="0" u="none" spc="-5" dirty="0">
                <a:latin typeface="Times New Roman"/>
                <a:cs typeface="Times New Roman"/>
              </a:rPr>
              <a:t> </a:t>
            </a:r>
            <a:r>
              <a:rPr b="0" u="none" spc="-135" dirty="0">
                <a:latin typeface="Times New Roman"/>
                <a:cs typeface="Times New Roman"/>
              </a:rPr>
              <a:t>F</a:t>
            </a:r>
            <a:r>
              <a:rPr b="0" u="none" spc="-180" dirty="0">
                <a:latin typeface="Times New Roman"/>
                <a:cs typeface="Times New Roman"/>
              </a:rPr>
              <a:t>O</a:t>
            </a:r>
            <a:r>
              <a:rPr b="0" u="none" spc="-120" dirty="0">
                <a:latin typeface="Times New Roman"/>
                <a:cs typeface="Times New Roman"/>
              </a:rPr>
              <a:t>REIG</a:t>
            </a:r>
            <a:r>
              <a:rPr b="0" u="none" spc="-145" dirty="0">
                <a:latin typeface="Times New Roman"/>
                <a:cs typeface="Times New Roman"/>
              </a:rPr>
              <a:t>N</a:t>
            </a:r>
            <a:r>
              <a:rPr b="0" u="none" spc="-160" dirty="0">
                <a:latin typeface="Times New Roman"/>
                <a:cs typeface="Times New Roman"/>
              </a:rPr>
              <a:t> </a:t>
            </a:r>
            <a:r>
              <a:rPr b="0" u="none" spc="-265" dirty="0">
                <a:latin typeface="Times New Roman"/>
                <a:cs typeface="Times New Roman"/>
              </a:rPr>
              <a:t>C</a:t>
            </a:r>
            <a:r>
              <a:rPr b="0" u="none" spc="-310" dirty="0">
                <a:latin typeface="Times New Roman"/>
                <a:cs typeface="Times New Roman"/>
              </a:rPr>
              <a:t>O</a:t>
            </a:r>
            <a:r>
              <a:rPr b="0" u="none" spc="-475" dirty="0">
                <a:latin typeface="Times New Roman"/>
                <a:cs typeface="Times New Roman"/>
              </a:rPr>
              <a:t>M</a:t>
            </a:r>
            <a:r>
              <a:rPr b="0" u="none" spc="70" dirty="0">
                <a:latin typeface="Times New Roman"/>
                <a:cs typeface="Times New Roman"/>
              </a:rPr>
              <a:t>P</a:t>
            </a:r>
            <a:r>
              <a:rPr b="0" u="none" spc="60" dirty="0">
                <a:latin typeface="Times New Roman"/>
                <a:cs typeface="Times New Roman"/>
              </a:rPr>
              <a:t>A</a:t>
            </a:r>
            <a:r>
              <a:rPr b="0" u="none" spc="-370" dirty="0">
                <a:latin typeface="Times New Roman"/>
                <a:cs typeface="Times New Roman"/>
              </a:rPr>
              <a:t>N</a:t>
            </a:r>
            <a:r>
              <a:rPr b="0" u="none" spc="-110" dirty="0">
                <a:latin typeface="Times New Roman"/>
                <a:cs typeface="Times New Roman"/>
              </a:rPr>
              <a:t>I</a:t>
            </a:r>
            <a:r>
              <a:rPr b="0" u="none" dirty="0">
                <a:latin typeface="Times New Roman"/>
                <a:cs typeface="Times New Roman"/>
              </a:rPr>
              <a:t>E</a:t>
            </a:r>
            <a:r>
              <a:rPr b="0" u="none" spc="-10" dirty="0">
                <a:latin typeface="Times New Roman"/>
                <a:cs typeface="Times New Roman"/>
              </a:rPr>
              <a:t>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962400"/>
            <a:ext cx="2743200" cy="2438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6278879"/>
            <a:ext cx="8635365" cy="0"/>
          </a:xfrm>
          <a:custGeom>
            <a:avLst/>
            <a:gdLst/>
            <a:ahLst/>
            <a:cxnLst/>
            <a:rect l="l" t="t" r="r" b="b"/>
            <a:pathLst>
              <a:path w="8635365">
                <a:moveTo>
                  <a:pt x="0" y="0"/>
                </a:moveTo>
                <a:lnTo>
                  <a:pt x="8634984" y="0"/>
                </a:lnTo>
              </a:path>
            </a:pathLst>
          </a:custGeom>
          <a:ln w="60960">
            <a:solidFill>
              <a:srgbClr val="F8D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07" y="0"/>
            <a:ext cx="804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20" dirty="0">
                <a:latin typeface="Times New Roman"/>
                <a:cs typeface="Times New Roman"/>
              </a:rPr>
              <a:t>POTENTIAL</a:t>
            </a:r>
            <a:r>
              <a:rPr b="0" u="none" spc="-75" dirty="0">
                <a:latin typeface="Times New Roman"/>
                <a:cs typeface="Times New Roman"/>
              </a:rPr>
              <a:t> </a:t>
            </a:r>
            <a:r>
              <a:rPr b="0" u="none" spc="-15" dirty="0">
                <a:latin typeface="Times New Roman"/>
                <a:cs typeface="Times New Roman"/>
              </a:rPr>
              <a:t>AREAS</a:t>
            </a:r>
            <a:r>
              <a:rPr b="0" u="none" spc="-35" dirty="0">
                <a:latin typeface="Times New Roman"/>
                <a:cs typeface="Times New Roman"/>
              </a:rPr>
              <a:t> </a:t>
            </a:r>
            <a:r>
              <a:rPr b="0" u="none" spc="-160" dirty="0">
                <a:latin typeface="Times New Roman"/>
                <a:cs typeface="Times New Roman"/>
              </a:rPr>
              <a:t>OF</a:t>
            </a:r>
            <a:r>
              <a:rPr b="0" u="none" spc="-35" dirty="0">
                <a:latin typeface="Times New Roman"/>
                <a:cs typeface="Times New Roman"/>
              </a:rPr>
              <a:t> </a:t>
            </a:r>
            <a:r>
              <a:rPr b="0" u="none" spc="-170" dirty="0">
                <a:latin typeface="Times New Roman"/>
                <a:cs typeface="Times New Roman"/>
              </a:rPr>
              <a:t>COLLABORATION</a:t>
            </a:r>
            <a:r>
              <a:rPr b="0" u="none" spc="25" dirty="0">
                <a:latin typeface="Times New Roman"/>
                <a:cs typeface="Times New Roman"/>
              </a:rPr>
              <a:t> </a:t>
            </a:r>
            <a:r>
              <a:rPr b="0" u="none" spc="-240" dirty="0">
                <a:latin typeface="Times New Roman"/>
                <a:cs typeface="Times New Roman"/>
              </a:rPr>
              <a:t>WITH</a:t>
            </a:r>
            <a:r>
              <a:rPr b="0" u="none" spc="-65" dirty="0">
                <a:latin typeface="Times New Roman"/>
                <a:cs typeface="Times New Roman"/>
              </a:rPr>
              <a:t> </a:t>
            </a:r>
            <a:r>
              <a:rPr b="0" u="none" spc="-229" dirty="0">
                <a:latin typeface="Times New Roman"/>
                <a:cs typeface="Times New Roman"/>
              </a:rPr>
              <a:t>INDI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5089" y="38181"/>
            <a:ext cx="26924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2800" spc="9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8000" y="914400"/>
            <a:ext cx="2776855" cy="2321560"/>
            <a:chOff x="3048000" y="914400"/>
            <a:chExt cx="2776855" cy="23215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914400"/>
              <a:ext cx="2776727" cy="23210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9148" y="963168"/>
              <a:ext cx="2650236" cy="21701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74669" y="945642"/>
              <a:ext cx="2680970" cy="2207260"/>
            </a:xfrm>
            <a:custGeom>
              <a:avLst/>
              <a:gdLst/>
              <a:ahLst/>
              <a:cxnLst/>
              <a:rect l="l" t="t" r="r" b="b"/>
              <a:pathLst>
                <a:path w="2680970" h="2207260">
                  <a:moveTo>
                    <a:pt x="0" y="2206752"/>
                  </a:moveTo>
                  <a:lnTo>
                    <a:pt x="2680716" y="2206752"/>
                  </a:lnTo>
                  <a:lnTo>
                    <a:pt x="2680716" y="0"/>
                  </a:lnTo>
                  <a:lnTo>
                    <a:pt x="0" y="0"/>
                  </a:lnTo>
                  <a:lnTo>
                    <a:pt x="0" y="22067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52927" y="3193795"/>
            <a:ext cx="194373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50" b="1" spc="-30" dirty="0">
                <a:latin typeface="Arial"/>
                <a:cs typeface="Arial"/>
              </a:rPr>
              <a:t>A</a:t>
            </a:r>
            <a:r>
              <a:rPr sz="1450" b="1" dirty="0">
                <a:latin typeface="Arial"/>
                <a:cs typeface="Arial"/>
              </a:rPr>
              <a:t>rtificial</a:t>
            </a:r>
            <a:r>
              <a:rPr sz="1450" b="1" spc="-18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I</a:t>
            </a:r>
            <a:r>
              <a:rPr sz="1450" b="1" spc="-15" dirty="0">
                <a:latin typeface="Arial"/>
                <a:cs typeface="Arial"/>
              </a:rPr>
              <a:t>n</a:t>
            </a:r>
            <a:r>
              <a:rPr sz="1450" b="1" spc="-20" dirty="0">
                <a:latin typeface="Arial"/>
                <a:cs typeface="Arial"/>
              </a:rPr>
              <a:t>te</a:t>
            </a:r>
            <a:r>
              <a:rPr sz="1450" b="1" spc="-10" dirty="0">
                <a:latin typeface="Arial"/>
                <a:cs typeface="Arial"/>
              </a:rPr>
              <a:t>lli</a:t>
            </a:r>
            <a:r>
              <a:rPr sz="1450" b="1" spc="-25" dirty="0">
                <a:latin typeface="Arial"/>
                <a:cs typeface="Arial"/>
              </a:rPr>
              <a:t>g</a:t>
            </a:r>
            <a:r>
              <a:rPr sz="1450" b="1" spc="-20" dirty="0">
                <a:latin typeface="Arial"/>
                <a:cs typeface="Arial"/>
              </a:rPr>
              <a:t>e</a:t>
            </a:r>
            <a:r>
              <a:rPr sz="1450" b="1" spc="-15" dirty="0">
                <a:latin typeface="Arial"/>
                <a:cs typeface="Arial"/>
              </a:rPr>
              <a:t>n</a:t>
            </a:r>
            <a:r>
              <a:rPr sz="1450" b="1" spc="-20" dirty="0">
                <a:latin typeface="Arial"/>
                <a:cs typeface="Arial"/>
              </a:rPr>
              <a:t>c</a:t>
            </a:r>
            <a:r>
              <a:rPr sz="1450" b="1" dirty="0">
                <a:latin typeface="Arial"/>
                <a:cs typeface="Arial"/>
              </a:rPr>
              <a:t>e</a:t>
            </a:r>
            <a:r>
              <a:rPr sz="1450" b="1" spc="-20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&amp;  </a:t>
            </a:r>
            <a:r>
              <a:rPr sz="1450" b="1" spc="5" dirty="0">
                <a:latin typeface="Arial"/>
                <a:cs typeface="Arial"/>
              </a:rPr>
              <a:t>C</a:t>
            </a:r>
            <a:r>
              <a:rPr sz="1450" b="1" spc="-20" dirty="0">
                <a:latin typeface="Arial"/>
                <a:cs typeface="Arial"/>
              </a:rPr>
              <a:t>y</a:t>
            </a:r>
            <a:r>
              <a:rPr sz="1450" b="1" spc="10" dirty="0">
                <a:latin typeface="Arial"/>
                <a:cs typeface="Arial"/>
              </a:rPr>
              <a:t>b</a:t>
            </a:r>
            <a:r>
              <a:rPr sz="1450" b="1" spc="5" dirty="0">
                <a:latin typeface="Arial"/>
                <a:cs typeface="Arial"/>
              </a:rPr>
              <a:t>e</a:t>
            </a:r>
            <a:r>
              <a:rPr sz="1450" b="1" dirty="0">
                <a:latin typeface="Arial"/>
                <a:cs typeface="Arial"/>
              </a:rPr>
              <a:t>r</a:t>
            </a:r>
            <a:r>
              <a:rPr sz="1450" b="1" spc="-12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Security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00800" y="838200"/>
            <a:ext cx="2428240" cy="2397760"/>
            <a:chOff x="6400800" y="838200"/>
            <a:chExt cx="2428240" cy="23977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800" y="838200"/>
              <a:ext cx="2427732" cy="23972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8900" y="888492"/>
              <a:ext cx="2308859" cy="22433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25946" y="869442"/>
              <a:ext cx="2336800" cy="2281555"/>
            </a:xfrm>
            <a:custGeom>
              <a:avLst/>
              <a:gdLst/>
              <a:ahLst/>
              <a:cxnLst/>
              <a:rect l="l" t="t" r="r" b="b"/>
              <a:pathLst>
                <a:path w="2336800" h="2281555">
                  <a:moveTo>
                    <a:pt x="0" y="2281428"/>
                  </a:moveTo>
                  <a:lnTo>
                    <a:pt x="2336292" y="2281428"/>
                  </a:lnTo>
                  <a:lnTo>
                    <a:pt x="2336292" y="0"/>
                  </a:lnTo>
                  <a:lnTo>
                    <a:pt x="0" y="0"/>
                  </a:lnTo>
                  <a:lnTo>
                    <a:pt x="0" y="22814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61150" y="3159074"/>
            <a:ext cx="180721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spc="-10" dirty="0">
                <a:latin typeface="Arial"/>
                <a:cs typeface="Arial"/>
              </a:rPr>
              <a:t>D</a:t>
            </a:r>
            <a:r>
              <a:rPr sz="1450" b="1" dirty="0">
                <a:latin typeface="Arial"/>
                <a:cs typeface="Arial"/>
              </a:rPr>
              <a:t>ron</a:t>
            </a:r>
            <a:r>
              <a:rPr sz="1450" b="1" spc="-10" dirty="0">
                <a:latin typeface="Arial"/>
                <a:cs typeface="Arial"/>
              </a:rPr>
              <a:t>e</a:t>
            </a:r>
            <a:r>
              <a:rPr sz="1450" b="1" dirty="0">
                <a:latin typeface="Arial"/>
                <a:cs typeface="Arial"/>
              </a:rPr>
              <a:t>s</a:t>
            </a:r>
            <a:r>
              <a:rPr sz="1450" b="1" spc="-13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&amp;</a:t>
            </a:r>
            <a:r>
              <a:rPr sz="1450" b="1" spc="-19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U</a:t>
            </a:r>
            <a:r>
              <a:rPr sz="1450" b="1" dirty="0">
                <a:latin typeface="Arial"/>
                <a:cs typeface="Arial"/>
              </a:rPr>
              <a:t>nmann</a:t>
            </a:r>
            <a:r>
              <a:rPr sz="1450" b="1" spc="-10" dirty="0">
                <a:latin typeface="Arial"/>
                <a:cs typeface="Arial"/>
              </a:rPr>
              <a:t>e</a:t>
            </a:r>
            <a:r>
              <a:rPr sz="1450" b="1" dirty="0">
                <a:latin typeface="Arial"/>
                <a:cs typeface="Arial"/>
              </a:rPr>
              <a:t>d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50" b="1" spc="-20" dirty="0">
                <a:latin typeface="Arial"/>
                <a:cs typeface="Arial"/>
              </a:rPr>
              <a:t>Systems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665" y="5822696"/>
            <a:ext cx="9544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50" b="1" spc="-45" dirty="0">
                <a:latin typeface="Arial"/>
                <a:cs typeface="Arial"/>
              </a:rPr>
              <a:t>A</a:t>
            </a:r>
            <a:r>
              <a:rPr sz="1450" b="1" spc="-20" dirty="0">
                <a:latin typeface="Arial"/>
                <a:cs typeface="Arial"/>
              </a:rPr>
              <a:t>e</a:t>
            </a:r>
            <a:r>
              <a:rPr sz="1450" b="1" spc="-15" dirty="0">
                <a:latin typeface="Arial"/>
                <a:cs typeface="Arial"/>
              </a:rPr>
              <a:t>ro</a:t>
            </a:r>
            <a:r>
              <a:rPr sz="1450" b="1" spc="-20" dirty="0">
                <a:latin typeface="Arial"/>
                <a:cs typeface="Arial"/>
              </a:rPr>
              <a:t>s</a:t>
            </a:r>
            <a:r>
              <a:rPr sz="1450" b="1" dirty="0">
                <a:latin typeface="Arial"/>
                <a:cs typeface="Arial"/>
              </a:rPr>
              <a:t>p</a:t>
            </a:r>
            <a:r>
              <a:rPr sz="1450" b="1" spc="-15" dirty="0">
                <a:latin typeface="Arial"/>
                <a:cs typeface="Arial"/>
              </a:rPr>
              <a:t>a</a:t>
            </a:r>
            <a:r>
              <a:rPr sz="1450" b="1" dirty="0">
                <a:latin typeface="Arial"/>
                <a:cs typeface="Arial"/>
              </a:rPr>
              <a:t>ce  </a:t>
            </a:r>
            <a:r>
              <a:rPr sz="1450" b="1" spc="-5" dirty="0">
                <a:latin typeface="Arial"/>
                <a:cs typeface="Arial"/>
              </a:rPr>
              <a:t>Industry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979" y="864108"/>
            <a:ext cx="2428240" cy="2371725"/>
            <a:chOff x="220979" y="864108"/>
            <a:chExt cx="2428240" cy="237172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979" y="864108"/>
              <a:ext cx="2427732" cy="23713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79" y="914400"/>
              <a:ext cx="2308860" cy="22143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6125" y="896874"/>
              <a:ext cx="2336800" cy="2252980"/>
            </a:xfrm>
            <a:custGeom>
              <a:avLst/>
              <a:gdLst/>
              <a:ahLst/>
              <a:cxnLst/>
              <a:rect l="l" t="t" r="r" b="b"/>
              <a:pathLst>
                <a:path w="2336800" h="2252980">
                  <a:moveTo>
                    <a:pt x="0" y="2252472"/>
                  </a:moveTo>
                  <a:lnTo>
                    <a:pt x="2336292" y="2252472"/>
                  </a:lnTo>
                  <a:lnTo>
                    <a:pt x="2336292" y="0"/>
                  </a:lnTo>
                  <a:lnTo>
                    <a:pt x="0" y="0"/>
                  </a:lnTo>
                  <a:lnTo>
                    <a:pt x="0" y="22524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7529" y="3207511"/>
            <a:ext cx="10064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5" dirty="0">
                <a:latin typeface="Arial"/>
                <a:cs typeface="Arial"/>
              </a:rPr>
              <a:t>Armour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50" b="1" spc="-145" dirty="0">
                <a:latin typeface="Arial"/>
                <a:cs typeface="Arial"/>
              </a:rPr>
              <a:t>T</a:t>
            </a:r>
            <a:r>
              <a:rPr sz="1450" b="1" spc="-45" dirty="0">
                <a:latin typeface="Arial"/>
                <a:cs typeface="Arial"/>
              </a:rPr>
              <a:t>ec</a:t>
            </a:r>
            <a:r>
              <a:rPr sz="1450" b="1" spc="-40" dirty="0">
                <a:latin typeface="Arial"/>
                <a:cs typeface="Arial"/>
              </a:rPr>
              <a:t>hno</a:t>
            </a:r>
            <a:r>
              <a:rPr sz="1450" b="1" spc="-35" dirty="0">
                <a:latin typeface="Arial"/>
                <a:cs typeface="Arial"/>
              </a:rPr>
              <a:t>l</a:t>
            </a:r>
            <a:r>
              <a:rPr sz="1450" b="1" spc="-40" dirty="0">
                <a:latin typeface="Arial"/>
                <a:cs typeface="Arial"/>
              </a:rPr>
              <a:t>og</a:t>
            </a:r>
            <a:r>
              <a:rPr sz="1450" b="1" dirty="0"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6" y="5822696"/>
            <a:ext cx="14014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50" b="1" spc="-20" dirty="0">
                <a:latin typeface="Arial"/>
                <a:cs typeface="Arial"/>
              </a:rPr>
              <a:t>C</a:t>
            </a:r>
            <a:r>
              <a:rPr sz="1450" b="1" spc="-15" dirty="0">
                <a:latin typeface="Arial"/>
                <a:cs typeface="Arial"/>
              </a:rPr>
              <a:t>o</a:t>
            </a:r>
            <a:r>
              <a:rPr sz="1450" b="1" spc="-10" dirty="0">
                <a:latin typeface="Arial"/>
                <a:cs typeface="Arial"/>
              </a:rPr>
              <a:t>mm</a:t>
            </a:r>
            <a:r>
              <a:rPr sz="1450" b="1" spc="-15" dirty="0">
                <a:latin typeface="Arial"/>
                <a:cs typeface="Arial"/>
              </a:rPr>
              <a:t>un</a:t>
            </a:r>
            <a:r>
              <a:rPr sz="1450" b="1" spc="-10" dirty="0">
                <a:latin typeface="Arial"/>
                <a:cs typeface="Arial"/>
              </a:rPr>
              <a:t>i</a:t>
            </a:r>
            <a:r>
              <a:rPr sz="1450" b="1" spc="-20" dirty="0">
                <a:latin typeface="Arial"/>
                <a:cs typeface="Arial"/>
              </a:rPr>
              <a:t>cat</a:t>
            </a:r>
            <a:r>
              <a:rPr sz="1450" b="1" spc="-10" dirty="0">
                <a:latin typeface="Arial"/>
                <a:cs typeface="Arial"/>
              </a:rPr>
              <a:t>i</a:t>
            </a:r>
            <a:r>
              <a:rPr sz="1450" b="1" spc="-15" dirty="0">
                <a:latin typeface="Arial"/>
                <a:cs typeface="Arial"/>
              </a:rPr>
              <a:t>o</a:t>
            </a:r>
            <a:r>
              <a:rPr sz="1450" b="1" dirty="0">
                <a:latin typeface="Arial"/>
                <a:cs typeface="Arial"/>
              </a:rPr>
              <a:t>n  </a:t>
            </a:r>
            <a:r>
              <a:rPr sz="1450" b="1" spc="-20" dirty="0">
                <a:latin typeface="Arial"/>
                <a:cs typeface="Arial"/>
              </a:rPr>
              <a:t>Systems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07079" y="3607308"/>
            <a:ext cx="2573020" cy="2219325"/>
            <a:chOff x="3307079" y="3607308"/>
            <a:chExt cx="2573020" cy="221932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7079" y="3607308"/>
              <a:ext cx="2572512" cy="22189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5179" y="3657600"/>
              <a:ext cx="2453640" cy="20619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332225" y="3640074"/>
              <a:ext cx="2481580" cy="2100580"/>
            </a:xfrm>
            <a:custGeom>
              <a:avLst/>
              <a:gdLst/>
              <a:ahLst/>
              <a:cxnLst/>
              <a:rect l="l" t="t" r="r" b="b"/>
              <a:pathLst>
                <a:path w="2481579" h="2100579">
                  <a:moveTo>
                    <a:pt x="0" y="2100072"/>
                  </a:moveTo>
                  <a:lnTo>
                    <a:pt x="2481072" y="2100072"/>
                  </a:lnTo>
                  <a:lnTo>
                    <a:pt x="2481072" y="0"/>
                  </a:lnTo>
                  <a:lnTo>
                    <a:pt x="0" y="0"/>
                  </a:lnTo>
                  <a:lnTo>
                    <a:pt x="0" y="21000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20979" y="3677411"/>
            <a:ext cx="2519680" cy="2139950"/>
            <a:chOff x="220979" y="3677411"/>
            <a:chExt cx="2519680" cy="213995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979" y="3677411"/>
              <a:ext cx="2519172" cy="21396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079" y="3729227"/>
              <a:ext cx="2400300" cy="19812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6125" y="3710177"/>
              <a:ext cx="2428240" cy="2019300"/>
            </a:xfrm>
            <a:custGeom>
              <a:avLst/>
              <a:gdLst/>
              <a:ahLst/>
              <a:cxnLst/>
              <a:rect l="l" t="t" r="r" b="b"/>
              <a:pathLst>
                <a:path w="2428240" h="2019300">
                  <a:moveTo>
                    <a:pt x="0" y="2019300"/>
                  </a:moveTo>
                  <a:lnTo>
                    <a:pt x="2427732" y="2019300"/>
                  </a:lnTo>
                  <a:lnTo>
                    <a:pt x="2427732" y="0"/>
                  </a:lnTo>
                  <a:lnTo>
                    <a:pt x="0" y="0"/>
                  </a:lnTo>
                  <a:lnTo>
                    <a:pt x="0" y="2019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469379" y="3607308"/>
            <a:ext cx="2420620" cy="2209800"/>
            <a:chOff x="6469379" y="3607308"/>
            <a:chExt cx="2420620" cy="2209800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9379" y="3607308"/>
              <a:ext cx="2420112" cy="22098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7479" y="3657600"/>
              <a:ext cx="2301239" cy="20528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94525" y="3640074"/>
              <a:ext cx="2329180" cy="2089785"/>
            </a:xfrm>
            <a:custGeom>
              <a:avLst/>
              <a:gdLst/>
              <a:ahLst/>
              <a:cxnLst/>
              <a:rect l="l" t="t" r="r" b="b"/>
              <a:pathLst>
                <a:path w="2329179" h="2089785">
                  <a:moveTo>
                    <a:pt x="0" y="2089403"/>
                  </a:moveTo>
                  <a:lnTo>
                    <a:pt x="2328672" y="2089403"/>
                  </a:lnTo>
                  <a:lnTo>
                    <a:pt x="2328672" y="0"/>
                  </a:lnTo>
                  <a:lnTo>
                    <a:pt x="0" y="0"/>
                  </a:lnTo>
                  <a:lnTo>
                    <a:pt x="0" y="208940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26351" y="5822696"/>
            <a:ext cx="7708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latin typeface="Arial"/>
                <a:cs typeface="Arial"/>
              </a:rPr>
              <a:t>Naval </a:t>
            </a:r>
            <a:r>
              <a:rPr sz="1450" b="1" spc="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S</a:t>
            </a:r>
            <a:r>
              <a:rPr sz="1450" b="1" spc="-40" dirty="0">
                <a:latin typeface="Arial"/>
                <a:cs typeface="Arial"/>
              </a:rPr>
              <a:t>y</a:t>
            </a:r>
            <a:r>
              <a:rPr sz="1450" b="1" spc="-20" dirty="0">
                <a:latin typeface="Arial"/>
                <a:cs typeface="Arial"/>
              </a:rPr>
              <a:t>ste</a:t>
            </a:r>
            <a:r>
              <a:rPr sz="1450" b="1" spc="-10" dirty="0">
                <a:latin typeface="Arial"/>
                <a:cs typeface="Arial"/>
              </a:rPr>
              <a:t>m</a:t>
            </a:r>
            <a:r>
              <a:rPr sz="1450" b="1" dirty="0"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6278879"/>
            <a:ext cx="8635365" cy="0"/>
          </a:xfrm>
          <a:custGeom>
            <a:avLst/>
            <a:gdLst/>
            <a:ahLst/>
            <a:cxnLst/>
            <a:rect l="l" t="t" r="r" b="b"/>
            <a:pathLst>
              <a:path w="8635365">
                <a:moveTo>
                  <a:pt x="0" y="0"/>
                </a:moveTo>
                <a:lnTo>
                  <a:pt x="8634984" y="0"/>
                </a:lnTo>
              </a:path>
            </a:pathLst>
          </a:custGeom>
          <a:ln w="60960">
            <a:solidFill>
              <a:srgbClr val="F8D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07" y="0"/>
            <a:ext cx="865505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0" u="none" spc="-5" dirty="0">
                <a:latin typeface="Times New Roman"/>
                <a:cs typeface="Times New Roman"/>
              </a:rPr>
              <a:t>E</a:t>
            </a:r>
            <a:r>
              <a:rPr sz="2650" b="0" u="none" spc="-440" dirty="0">
                <a:latin typeface="Times New Roman"/>
                <a:cs typeface="Times New Roman"/>
              </a:rPr>
              <a:t>M</a:t>
            </a:r>
            <a:r>
              <a:rPr sz="2650" b="0" u="none" spc="-5" dirty="0">
                <a:latin typeface="Times New Roman"/>
                <a:cs typeface="Times New Roman"/>
              </a:rPr>
              <a:t>E</a:t>
            </a:r>
            <a:r>
              <a:rPr sz="2650" b="0" u="none" spc="-114" dirty="0">
                <a:latin typeface="Times New Roman"/>
                <a:cs typeface="Times New Roman"/>
              </a:rPr>
              <a:t>R</a:t>
            </a:r>
            <a:r>
              <a:rPr sz="2650" b="0" u="none" spc="-135" dirty="0">
                <a:latin typeface="Times New Roman"/>
                <a:cs typeface="Times New Roman"/>
              </a:rPr>
              <a:t>G</a:t>
            </a:r>
            <a:r>
              <a:rPr sz="2650" b="0" u="none" spc="-95" dirty="0">
                <a:latin typeface="Times New Roman"/>
                <a:cs typeface="Times New Roman"/>
              </a:rPr>
              <a:t>I</a:t>
            </a:r>
            <a:r>
              <a:rPr sz="2650" b="0" u="none" spc="-350" dirty="0">
                <a:latin typeface="Times New Roman"/>
                <a:cs typeface="Times New Roman"/>
              </a:rPr>
              <a:t>N</a:t>
            </a:r>
            <a:r>
              <a:rPr sz="2650" b="0" u="none" spc="-110" dirty="0">
                <a:latin typeface="Times New Roman"/>
                <a:cs typeface="Times New Roman"/>
              </a:rPr>
              <a:t>G</a:t>
            </a:r>
            <a:r>
              <a:rPr sz="2650" b="0" u="none" spc="-10" dirty="0">
                <a:latin typeface="Times New Roman"/>
                <a:cs typeface="Times New Roman"/>
              </a:rPr>
              <a:t> </a:t>
            </a:r>
            <a:r>
              <a:rPr sz="2650" b="0" u="none" spc="-360" dirty="0">
                <a:latin typeface="Times New Roman"/>
                <a:cs typeface="Times New Roman"/>
              </a:rPr>
              <a:t>D</a:t>
            </a:r>
            <a:r>
              <a:rPr sz="2650" b="0" u="none" spc="-20" dirty="0">
                <a:latin typeface="Times New Roman"/>
                <a:cs typeface="Times New Roman"/>
              </a:rPr>
              <a:t>E</a:t>
            </a:r>
            <a:r>
              <a:rPr sz="2650" b="0" u="none" spc="-55" dirty="0">
                <a:latin typeface="Times New Roman"/>
                <a:cs typeface="Times New Roman"/>
              </a:rPr>
              <a:t>F</a:t>
            </a:r>
            <a:r>
              <a:rPr sz="2650" b="0" u="none" spc="-20" dirty="0">
                <a:latin typeface="Times New Roman"/>
                <a:cs typeface="Times New Roman"/>
              </a:rPr>
              <a:t>E</a:t>
            </a:r>
            <a:r>
              <a:rPr sz="2650" b="0" u="none" spc="-360" dirty="0">
                <a:latin typeface="Times New Roman"/>
                <a:cs typeface="Times New Roman"/>
              </a:rPr>
              <a:t>N</a:t>
            </a:r>
            <a:r>
              <a:rPr sz="2650" b="0" u="none" spc="-260" dirty="0">
                <a:latin typeface="Times New Roman"/>
                <a:cs typeface="Times New Roman"/>
              </a:rPr>
              <a:t>C</a:t>
            </a:r>
            <a:r>
              <a:rPr sz="2650" b="0" u="none" spc="25" dirty="0">
                <a:latin typeface="Times New Roman"/>
                <a:cs typeface="Times New Roman"/>
              </a:rPr>
              <a:t>E</a:t>
            </a:r>
            <a:r>
              <a:rPr sz="2650" b="0" u="none" spc="-70" dirty="0">
                <a:latin typeface="Times New Roman"/>
                <a:cs typeface="Times New Roman"/>
              </a:rPr>
              <a:t> </a:t>
            </a:r>
            <a:r>
              <a:rPr sz="2650" b="0" u="none" spc="-120" dirty="0">
                <a:latin typeface="Times New Roman"/>
                <a:cs typeface="Times New Roman"/>
              </a:rPr>
              <a:t>T</a:t>
            </a:r>
            <a:r>
              <a:rPr sz="2650" b="0" u="none" spc="-20" dirty="0">
                <a:latin typeface="Times New Roman"/>
                <a:cs typeface="Times New Roman"/>
              </a:rPr>
              <a:t>E</a:t>
            </a:r>
            <a:r>
              <a:rPr sz="2650" b="0" u="none" spc="-260" dirty="0">
                <a:latin typeface="Times New Roman"/>
                <a:cs typeface="Times New Roman"/>
              </a:rPr>
              <a:t>C</a:t>
            </a:r>
            <a:r>
              <a:rPr sz="2650" b="0" u="none" spc="-285" dirty="0">
                <a:latin typeface="Times New Roman"/>
                <a:cs typeface="Times New Roman"/>
              </a:rPr>
              <a:t>H</a:t>
            </a:r>
            <a:r>
              <a:rPr sz="2650" b="0" u="none" spc="-360" dirty="0">
                <a:latin typeface="Times New Roman"/>
                <a:cs typeface="Times New Roman"/>
              </a:rPr>
              <a:t>N</a:t>
            </a:r>
            <a:r>
              <a:rPr sz="2650" b="0" u="none" spc="-295" dirty="0">
                <a:latin typeface="Times New Roman"/>
                <a:cs typeface="Times New Roman"/>
              </a:rPr>
              <a:t>O</a:t>
            </a:r>
            <a:r>
              <a:rPr sz="2650" b="0" u="none" spc="-210" dirty="0">
                <a:latin typeface="Times New Roman"/>
                <a:cs typeface="Times New Roman"/>
              </a:rPr>
              <a:t>L</a:t>
            </a:r>
            <a:r>
              <a:rPr sz="2650" b="0" u="none" spc="-295" dirty="0">
                <a:latin typeface="Times New Roman"/>
                <a:cs typeface="Times New Roman"/>
              </a:rPr>
              <a:t>O</a:t>
            </a:r>
            <a:r>
              <a:rPr sz="2650" b="0" u="none" spc="-145" dirty="0">
                <a:latin typeface="Times New Roman"/>
                <a:cs typeface="Times New Roman"/>
              </a:rPr>
              <a:t>G</a:t>
            </a:r>
            <a:r>
              <a:rPr sz="2650" b="0" u="none" spc="-110" dirty="0">
                <a:latin typeface="Times New Roman"/>
                <a:cs typeface="Times New Roman"/>
              </a:rPr>
              <a:t>I</a:t>
            </a:r>
            <a:r>
              <a:rPr sz="2650" b="0" u="none" spc="-20" dirty="0">
                <a:latin typeface="Times New Roman"/>
                <a:cs typeface="Times New Roman"/>
              </a:rPr>
              <a:t>E</a:t>
            </a:r>
            <a:r>
              <a:rPr sz="2650" b="0" u="none" spc="-5" dirty="0">
                <a:latin typeface="Times New Roman"/>
                <a:cs typeface="Times New Roman"/>
              </a:rPr>
              <a:t>S</a:t>
            </a:r>
            <a:r>
              <a:rPr sz="2650" b="0" u="none" spc="-75" dirty="0">
                <a:latin typeface="Times New Roman"/>
                <a:cs typeface="Times New Roman"/>
              </a:rPr>
              <a:t> </a:t>
            </a:r>
            <a:r>
              <a:rPr sz="2650" b="0" u="none" spc="35" dirty="0">
                <a:latin typeface="Times New Roman"/>
                <a:cs typeface="Times New Roman"/>
              </a:rPr>
              <a:t>–</a:t>
            </a:r>
            <a:r>
              <a:rPr sz="2650" b="0" u="none" spc="-10" dirty="0">
                <a:latin typeface="Times New Roman"/>
                <a:cs typeface="Times New Roman"/>
              </a:rPr>
              <a:t> </a:t>
            </a:r>
            <a:r>
              <a:rPr sz="2650" b="0" u="none" spc="-110" dirty="0">
                <a:latin typeface="Times New Roman"/>
                <a:cs typeface="Times New Roman"/>
              </a:rPr>
              <a:t>I</a:t>
            </a:r>
            <a:r>
              <a:rPr sz="2650" b="0" u="none" spc="-360" dirty="0">
                <a:latin typeface="Times New Roman"/>
                <a:cs typeface="Times New Roman"/>
              </a:rPr>
              <a:t>ND</a:t>
            </a:r>
            <a:r>
              <a:rPr sz="2650" b="0" u="none" spc="-110" dirty="0">
                <a:latin typeface="Times New Roman"/>
                <a:cs typeface="Times New Roman"/>
              </a:rPr>
              <a:t>I</a:t>
            </a:r>
            <a:r>
              <a:rPr sz="2650" b="0" u="none" spc="50" dirty="0">
                <a:latin typeface="Times New Roman"/>
                <a:cs typeface="Times New Roman"/>
              </a:rPr>
              <a:t>A</a:t>
            </a:r>
            <a:r>
              <a:rPr sz="2650" b="0" u="none" spc="-335" dirty="0">
                <a:latin typeface="Times New Roman"/>
                <a:cs typeface="Times New Roman"/>
              </a:rPr>
              <a:t>’</a:t>
            </a:r>
            <a:r>
              <a:rPr sz="2650" b="0" u="none" spc="-5" dirty="0">
                <a:latin typeface="Times New Roman"/>
                <a:cs typeface="Times New Roman"/>
              </a:rPr>
              <a:t>S</a:t>
            </a:r>
            <a:r>
              <a:rPr sz="2650" b="0" u="none" spc="-260" dirty="0">
                <a:latin typeface="Times New Roman"/>
                <a:cs typeface="Times New Roman"/>
              </a:rPr>
              <a:t> </a:t>
            </a:r>
            <a:r>
              <a:rPr sz="2650" b="0" u="none" spc="-95" dirty="0">
                <a:latin typeface="Times New Roman"/>
                <a:cs typeface="Times New Roman"/>
              </a:rPr>
              <a:t>I</a:t>
            </a:r>
            <a:r>
              <a:rPr sz="2650" b="0" u="none" spc="-345" dirty="0">
                <a:latin typeface="Times New Roman"/>
                <a:cs typeface="Times New Roman"/>
              </a:rPr>
              <a:t>N</a:t>
            </a:r>
            <a:r>
              <a:rPr sz="2650" b="0" u="none" spc="-110" dirty="0">
                <a:latin typeface="Times New Roman"/>
                <a:cs typeface="Times New Roman"/>
              </a:rPr>
              <a:t>T</a:t>
            </a:r>
            <a:r>
              <a:rPr sz="2650" b="0" u="none" spc="-5" dirty="0">
                <a:latin typeface="Times New Roman"/>
                <a:cs typeface="Times New Roman"/>
              </a:rPr>
              <a:t>E</a:t>
            </a:r>
            <a:r>
              <a:rPr sz="2650" b="0" u="none" spc="-114" dirty="0">
                <a:latin typeface="Times New Roman"/>
                <a:cs typeface="Times New Roman"/>
              </a:rPr>
              <a:t>R</a:t>
            </a:r>
            <a:r>
              <a:rPr sz="2650" b="0" u="none" spc="-5" dirty="0">
                <a:latin typeface="Times New Roman"/>
                <a:cs typeface="Times New Roman"/>
              </a:rPr>
              <a:t>E</a:t>
            </a:r>
            <a:r>
              <a:rPr sz="2650" b="0" u="none" spc="-25" dirty="0">
                <a:latin typeface="Times New Roman"/>
                <a:cs typeface="Times New Roman"/>
              </a:rPr>
              <a:t>S</a:t>
            </a:r>
            <a:r>
              <a:rPr sz="2650" b="0" u="none" spc="-110" dirty="0">
                <a:latin typeface="Times New Roman"/>
                <a:cs typeface="Times New Roman"/>
              </a:rPr>
              <a:t>T</a:t>
            </a:r>
            <a:r>
              <a:rPr sz="2650" b="0" u="none" spc="-5" dirty="0">
                <a:latin typeface="Times New Roman"/>
                <a:cs typeface="Times New Roman"/>
              </a:rPr>
              <a:t>S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914400"/>
            <a:ext cx="2413000" cy="2144395"/>
            <a:chOff x="304800" y="914400"/>
            <a:chExt cx="2413000" cy="21443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14400"/>
              <a:ext cx="2412492" cy="2144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963167"/>
              <a:ext cx="2293620" cy="19918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9946" y="945642"/>
              <a:ext cx="2322830" cy="2028825"/>
            </a:xfrm>
            <a:custGeom>
              <a:avLst/>
              <a:gdLst/>
              <a:ahLst/>
              <a:cxnLst/>
              <a:rect l="l" t="t" r="r" b="b"/>
              <a:pathLst>
                <a:path w="2322830" h="2028825">
                  <a:moveTo>
                    <a:pt x="0" y="2028443"/>
                  </a:moveTo>
                  <a:lnTo>
                    <a:pt x="2322576" y="2028443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20284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49779" y="3413759"/>
            <a:ext cx="2001520" cy="2525395"/>
            <a:chOff x="2049779" y="3413759"/>
            <a:chExt cx="2001520" cy="25253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779" y="3413759"/>
              <a:ext cx="2001012" cy="25252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879" y="3464051"/>
              <a:ext cx="1882140" cy="2368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74925" y="3446525"/>
              <a:ext cx="1910080" cy="2405380"/>
            </a:xfrm>
            <a:custGeom>
              <a:avLst/>
              <a:gdLst/>
              <a:ahLst/>
              <a:cxnLst/>
              <a:rect l="l" t="t" r="r" b="b"/>
              <a:pathLst>
                <a:path w="1910079" h="2405379">
                  <a:moveTo>
                    <a:pt x="0" y="2404872"/>
                  </a:moveTo>
                  <a:lnTo>
                    <a:pt x="1909572" y="2404872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24048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400800" y="838200"/>
            <a:ext cx="2428240" cy="2205355"/>
            <a:chOff x="6400800" y="838200"/>
            <a:chExt cx="2428240" cy="220535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838200"/>
              <a:ext cx="2427731" cy="22052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8900" y="886967"/>
              <a:ext cx="2307336" cy="20528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25946" y="869442"/>
              <a:ext cx="2336800" cy="2089785"/>
            </a:xfrm>
            <a:custGeom>
              <a:avLst/>
              <a:gdLst/>
              <a:ahLst/>
              <a:cxnLst/>
              <a:rect l="l" t="t" r="r" b="b"/>
              <a:pathLst>
                <a:path w="2336800" h="2089785">
                  <a:moveTo>
                    <a:pt x="0" y="2089403"/>
                  </a:moveTo>
                  <a:lnTo>
                    <a:pt x="2336292" y="2089403"/>
                  </a:lnTo>
                  <a:lnTo>
                    <a:pt x="2336292" y="0"/>
                  </a:lnTo>
                  <a:lnTo>
                    <a:pt x="0" y="0"/>
                  </a:lnTo>
                  <a:lnTo>
                    <a:pt x="0" y="208940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429000" y="838200"/>
            <a:ext cx="2359660" cy="2281555"/>
            <a:chOff x="3429000" y="838200"/>
            <a:chExt cx="2359660" cy="228155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838200"/>
              <a:ext cx="2359151" cy="22814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8623" y="888491"/>
              <a:ext cx="2237231" cy="21244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54146" y="870965"/>
              <a:ext cx="2266315" cy="2161540"/>
            </a:xfrm>
            <a:custGeom>
              <a:avLst/>
              <a:gdLst/>
              <a:ahLst/>
              <a:cxnLst/>
              <a:rect l="l" t="t" r="r" b="b"/>
              <a:pathLst>
                <a:path w="2266315" h="2161540">
                  <a:moveTo>
                    <a:pt x="0" y="2161031"/>
                  </a:moveTo>
                  <a:lnTo>
                    <a:pt x="2266188" y="2161031"/>
                  </a:lnTo>
                  <a:lnTo>
                    <a:pt x="2266188" y="0"/>
                  </a:lnTo>
                  <a:lnTo>
                    <a:pt x="0" y="0"/>
                  </a:lnTo>
                  <a:lnTo>
                    <a:pt x="0" y="21610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17820" y="3342132"/>
            <a:ext cx="1780539" cy="2697480"/>
            <a:chOff x="5417820" y="3342132"/>
            <a:chExt cx="1780539" cy="269748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17820" y="3342132"/>
              <a:ext cx="1780031" cy="26974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5920" y="3393948"/>
              <a:ext cx="1661160" cy="25389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442966" y="3374898"/>
              <a:ext cx="1689100" cy="2578735"/>
            </a:xfrm>
            <a:custGeom>
              <a:avLst/>
              <a:gdLst/>
              <a:ahLst/>
              <a:cxnLst/>
              <a:rect l="l" t="t" r="r" b="b"/>
              <a:pathLst>
                <a:path w="1689100" h="2578735">
                  <a:moveTo>
                    <a:pt x="0" y="2578608"/>
                  </a:moveTo>
                  <a:lnTo>
                    <a:pt x="1688591" y="2578608"/>
                  </a:lnTo>
                  <a:lnTo>
                    <a:pt x="1688591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4291" y="3041395"/>
            <a:ext cx="227647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5" dirty="0">
                <a:latin typeface="Arial"/>
                <a:cs typeface="Arial"/>
              </a:rPr>
              <a:t>Arti</a:t>
            </a:r>
            <a:r>
              <a:rPr sz="1850" b="1" spc="-15" dirty="0">
                <a:latin typeface="Arial"/>
                <a:cs typeface="Arial"/>
              </a:rPr>
              <a:t>f</a:t>
            </a:r>
            <a:r>
              <a:rPr sz="1850" b="1" spc="-5" dirty="0">
                <a:latin typeface="Arial"/>
                <a:cs typeface="Arial"/>
              </a:rPr>
              <a:t>i</a:t>
            </a:r>
            <a:r>
              <a:rPr sz="1850" b="1" dirty="0">
                <a:latin typeface="Arial"/>
                <a:cs typeface="Arial"/>
              </a:rPr>
              <a:t>c</a:t>
            </a:r>
            <a:r>
              <a:rPr sz="1850" b="1" spc="-5" dirty="0">
                <a:latin typeface="Arial"/>
                <a:cs typeface="Arial"/>
              </a:rPr>
              <a:t>i</a:t>
            </a:r>
            <a:r>
              <a:rPr sz="1850" b="1" dirty="0">
                <a:latin typeface="Arial"/>
                <a:cs typeface="Arial"/>
              </a:rPr>
              <a:t>a</a:t>
            </a:r>
            <a:r>
              <a:rPr sz="1850" b="1" spc="-5" dirty="0">
                <a:latin typeface="Arial"/>
                <a:cs typeface="Arial"/>
              </a:rPr>
              <a:t>l</a:t>
            </a:r>
            <a:r>
              <a:rPr sz="1850" b="1" spc="-245" dirty="0">
                <a:latin typeface="Arial"/>
                <a:cs typeface="Arial"/>
              </a:rPr>
              <a:t> </a:t>
            </a:r>
            <a:r>
              <a:rPr sz="1850" b="1" spc="-15" dirty="0">
                <a:latin typeface="Arial"/>
                <a:cs typeface="Arial"/>
              </a:rPr>
              <a:t>I</a:t>
            </a:r>
            <a:r>
              <a:rPr sz="1850" b="1" spc="-20" dirty="0">
                <a:latin typeface="Arial"/>
                <a:cs typeface="Arial"/>
              </a:rPr>
              <a:t>nt</a:t>
            </a:r>
            <a:r>
              <a:rPr sz="1850" b="1" spc="-15" dirty="0">
                <a:latin typeface="Arial"/>
                <a:cs typeface="Arial"/>
              </a:rPr>
              <a:t>elli</a:t>
            </a:r>
            <a:r>
              <a:rPr sz="1850" b="1" spc="-20" dirty="0">
                <a:latin typeface="Arial"/>
                <a:cs typeface="Arial"/>
              </a:rPr>
              <a:t>g</a:t>
            </a:r>
            <a:r>
              <a:rPr sz="1850" b="1" spc="-15" dirty="0">
                <a:latin typeface="Arial"/>
                <a:cs typeface="Arial"/>
              </a:rPr>
              <a:t>e</a:t>
            </a:r>
            <a:r>
              <a:rPr sz="1850" b="1" spc="-20" dirty="0">
                <a:latin typeface="Arial"/>
                <a:cs typeface="Arial"/>
              </a:rPr>
              <a:t>n</a:t>
            </a:r>
            <a:r>
              <a:rPr sz="1850" b="1" spc="-15" dirty="0">
                <a:latin typeface="Arial"/>
                <a:cs typeface="Arial"/>
              </a:rPr>
              <a:t>c</a:t>
            </a:r>
            <a:r>
              <a:rPr sz="1850" b="1" spc="-5" dirty="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95677" y="5926327"/>
            <a:ext cx="268605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5" dirty="0">
                <a:latin typeface="Arial"/>
                <a:cs typeface="Arial"/>
              </a:rPr>
              <a:t>Radars</a:t>
            </a:r>
            <a:r>
              <a:rPr sz="1850" b="1" spc="-45" dirty="0">
                <a:latin typeface="Arial"/>
                <a:cs typeface="Arial"/>
              </a:rPr>
              <a:t> </a:t>
            </a:r>
            <a:r>
              <a:rPr sz="1850" b="1" spc="-5" dirty="0">
                <a:latin typeface="Arial"/>
                <a:cs typeface="Arial"/>
              </a:rPr>
              <a:t>andSurveillance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2161" y="3041395"/>
            <a:ext cx="84328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latin typeface="Arial"/>
                <a:cs typeface="Arial"/>
              </a:rPr>
              <a:t>D</a:t>
            </a:r>
            <a:r>
              <a:rPr sz="1850" b="1" spc="-5" dirty="0">
                <a:latin typeface="Arial"/>
                <a:cs typeface="Arial"/>
              </a:rPr>
              <a:t>r</a:t>
            </a:r>
            <a:r>
              <a:rPr sz="1850" b="1" spc="-10" dirty="0">
                <a:latin typeface="Arial"/>
                <a:cs typeface="Arial"/>
              </a:rPr>
              <a:t>o</a:t>
            </a:r>
            <a:r>
              <a:rPr sz="1850" b="1" spc="50" dirty="0">
                <a:latin typeface="Arial"/>
                <a:cs typeface="Arial"/>
              </a:rPr>
              <a:t>n</a:t>
            </a:r>
            <a:r>
              <a:rPr sz="1850" b="1" spc="-5" dirty="0">
                <a:latin typeface="Arial"/>
                <a:cs typeface="Arial"/>
              </a:rPr>
              <a:t>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29127" y="3042031"/>
            <a:ext cx="237807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5" dirty="0">
                <a:latin typeface="Arial"/>
                <a:cs typeface="Arial"/>
              </a:rPr>
              <a:t>Ad</a:t>
            </a:r>
            <a:r>
              <a:rPr sz="1850" b="1" spc="-55" dirty="0">
                <a:latin typeface="Arial"/>
                <a:cs typeface="Arial"/>
              </a:rPr>
              <a:t>v</a:t>
            </a:r>
            <a:r>
              <a:rPr sz="1850" b="1" spc="-5" dirty="0">
                <a:latin typeface="Arial"/>
                <a:cs typeface="Arial"/>
              </a:rPr>
              <a:t>an</a:t>
            </a:r>
            <a:r>
              <a:rPr sz="1850" b="1" dirty="0">
                <a:latin typeface="Arial"/>
                <a:cs typeface="Arial"/>
              </a:rPr>
              <a:t>c</a:t>
            </a:r>
            <a:r>
              <a:rPr sz="1850" b="1" spc="-5" dirty="0">
                <a:latin typeface="Arial"/>
                <a:cs typeface="Arial"/>
              </a:rPr>
              <a:t>ed</a:t>
            </a:r>
            <a:r>
              <a:rPr sz="1850" b="1" spc="-125" dirty="0">
                <a:latin typeface="Arial"/>
                <a:cs typeface="Arial"/>
              </a:rPr>
              <a:t> </a:t>
            </a:r>
            <a:r>
              <a:rPr sz="1850" b="1" spc="-30" dirty="0">
                <a:latin typeface="Arial"/>
                <a:cs typeface="Arial"/>
              </a:rPr>
              <a:t>Sim</a:t>
            </a:r>
            <a:r>
              <a:rPr sz="1850" b="1" spc="-35" dirty="0">
                <a:latin typeface="Arial"/>
                <a:cs typeface="Arial"/>
              </a:rPr>
              <a:t>u</a:t>
            </a:r>
            <a:r>
              <a:rPr sz="1850" b="1" spc="-30" dirty="0">
                <a:latin typeface="Arial"/>
                <a:cs typeface="Arial"/>
              </a:rPr>
              <a:t>la</a:t>
            </a:r>
            <a:r>
              <a:rPr sz="1850" b="1" spc="-35" dirty="0">
                <a:latin typeface="Arial"/>
                <a:cs typeface="Arial"/>
              </a:rPr>
              <a:t>to</a:t>
            </a:r>
            <a:r>
              <a:rPr sz="1850" b="1" spc="-30" dirty="0">
                <a:latin typeface="Arial"/>
                <a:cs typeface="Arial"/>
              </a:rPr>
              <a:t>r</a:t>
            </a:r>
            <a:r>
              <a:rPr sz="1850" b="1" spc="-5" dirty="0">
                <a:latin typeface="Arial"/>
                <a:cs typeface="Arial"/>
              </a:rPr>
              <a:t>s</a:t>
            </a:r>
            <a:endParaRPr sz="1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91529" y="5958941"/>
            <a:ext cx="102870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5" dirty="0">
                <a:latin typeface="Arial"/>
                <a:cs typeface="Arial"/>
              </a:rPr>
              <a:t>R</a:t>
            </a:r>
            <a:r>
              <a:rPr sz="1850" b="1" spc="-15" dirty="0">
                <a:latin typeface="Arial"/>
                <a:cs typeface="Arial"/>
              </a:rPr>
              <a:t>o</a:t>
            </a:r>
            <a:r>
              <a:rPr sz="1850" b="1" dirty="0">
                <a:latin typeface="Arial"/>
                <a:cs typeface="Arial"/>
              </a:rPr>
              <a:t>bo</a:t>
            </a:r>
            <a:r>
              <a:rPr sz="1850" b="1" spc="-10" dirty="0">
                <a:latin typeface="Arial"/>
                <a:cs typeface="Arial"/>
              </a:rPr>
              <a:t>t</a:t>
            </a:r>
            <a:r>
              <a:rPr sz="1850" b="1" spc="-5" dirty="0">
                <a:latin typeface="Arial"/>
                <a:cs typeface="Arial"/>
              </a:rPr>
              <a:t>ics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29600" y="3048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8162"/>
            <a:ext cx="2465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345" dirty="0">
                <a:latin typeface="Times New Roman"/>
                <a:cs typeface="Times New Roman"/>
              </a:rPr>
              <a:t>OU</a:t>
            </a:r>
            <a:r>
              <a:rPr sz="4000" b="0" u="none" spc="-315" dirty="0">
                <a:latin typeface="Times New Roman"/>
                <a:cs typeface="Times New Roman"/>
              </a:rPr>
              <a:t>R</a:t>
            </a:r>
            <a:r>
              <a:rPr sz="4000" b="0" u="none" spc="-5" dirty="0">
                <a:latin typeface="Times New Roman"/>
                <a:cs typeface="Times New Roman"/>
              </a:rPr>
              <a:t> </a:t>
            </a:r>
            <a:r>
              <a:rPr sz="4000" b="0" u="none" spc="-150" dirty="0">
                <a:latin typeface="Times New Roman"/>
                <a:cs typeface="Times New Roman"/>
              </a:rPr>
              <a:t>TEAM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21765"/>
            <a:ext cx="8029575" cy="5489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4815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Mr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Tribhuvan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Darbari</a:t>
            </a:r>
            <a:r>
              <a:rPr sz="3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 MD &amp;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CEO,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TDSPL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3200" spc="-7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Chief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Executive,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TREL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Mr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Dharam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Vir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Director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 TDSPL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Ravindra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Chamaria-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Director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TDSPL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C00000"/>
                </a:solidFill>
                <a:latin typeface="Calibri"/>
                <a:cs typeface="Calibri"/>
              </a:rPr>
              <a:t>Lt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Gen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Jagga</a:t>
            </a:r>
            <a:r>
              <a:rPr sz="32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,PVSM,AVSM,VSM,ADC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(Retd)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– </a:t>
            </a:r>
            <a:r>
              <a:rPr sz="3200" spc="-7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Advisor,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TDSPL</a:t>
            </a:r>
            <a:endParaRPr sz="3200">
              <a:latin typeface="Calibri"/>
              <a:cs typeface="Calibri"/>
            </a:endParaRPr>
          </a:p>
          <a:p>
            <a:pPr marL="355600" marR="75057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4965" algn="l"/>
                <a:tab pos="355600" algn="l"/>
                <a:tab pos="117983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Maj	Gen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 Lalit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Arora,VSM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(Retd)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Advisor,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TDSPL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Wg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 Cdr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Anil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Arora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(Retd)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C00000"/>
                </a:solidFill>
                <a:latin typeface="Calibri"/>
                <a:cs typeface="Calibri"/>
              </a:rPr>
              <a:t>Advisor,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TDSPL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Brig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Sehgal</a:t>
            </a:r>
            <a:r>
              <a:rPr sz="3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(Retd)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 -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GM,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TDSPL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6150" y="6593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CCFFFF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1202" y="6593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CC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68351"/>
            <a:ext cx="371856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48510" algn="l"/>
              </a:tabLst>
            </a:pPr>
            <a:r>
              <a:rPr sz="3400" u="none" spc="-505" dirty="0"/>
              <a:t>H</a:t>
            </a:r>
            <a:r>
              <a:rPr sz="3400" u="none" spc="-275" dirty="0"/>
              <a:t>I</a:t>
            </a:r>
            <a:r>
              <a:rPr sz="3400" u="none" spc="-140" dirty="0"/>
              <a:t>S</a:t>
            </a:r>
            <a:r>
              <a:rPr sz="3400" u="none" spc="-165" dirty="0"/>
              <a:t>T</a:t>
            </a:r>
            <a:r>
              <a:rPr sz="3400" u="none" spc="-515" dirty="0"/>
              <a:t>O</a:t>
            </a:r>
            <a:r>
              <a:rPr sz="3400" u="none" spc="-330" dirty="0"/>
              <a:t>RI</a:t>
            </a:r>
            <a:r>
              <a:rPr sz="3400" u="none" spc="-420" dirty="0"/>
              <a:t>C</a:t>
            </a:r>
            <a:r>
              <a:rPr sz="3400" u="none" dirty="0"/>
              <a:t>	</a:t>
            </a:r>
            <a:r>
              <a:rPr sz="3400" u="none" spc="-405" dirty="0"/>
              <a:t>L</a:t>
            </a:r>
            <a:r>
              <a:rPr sz="3400" u="none" spc="-155" dirty="0"/>
              <a:t>E</a:t>
            </a:r>
            <a:r>
              <a:rPr sz="3400" u="none" spc="-245" dirty="0"/>
              <a:t>GACY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78739" y="711453"/>
            <a:ext cx="2462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Mr</a:t>
            </a:r>
            <a:r>
              <a:rPr sz="2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K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Poddar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077214"/>
            <a:ext cx="5091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45134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57200" algn="l"/>
                <a:tab pos="457834" algn="l"/>
                <a:tab pos="1137285" algn="l"/>
                <a:tab pos="1952625" algn="l"/>
                <a:tab pos="2952750" algn="l"/>
                <a:tab pos="3699510" algn="l"/>
              </a:tabLst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He	has	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been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the	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President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442973"/>
            <a:ext cx="4928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5445" algn="l"/>
                <a:tab pos="3597275" algn="l"/>
                <a:tab pos="4104640" algn="l"/>
              </a:tabLst>
            </a:pP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u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try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iat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on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f	I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ia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3316" y="1077214"/>
            <a:ext cx="1576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0"/>
              </a:spcBef>
              <a:tabLst>
                <a:tab pos="818515" algn="l"/>
                <a:tab pos="1025525" algn="l"/>
              </a:tabLst>
            </a:pP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f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ex 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IC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I		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808429"/>
            <a:ext cx="67036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4915" algn="l"/>
              </a:tabLst>
            </a:pP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International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Chamber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of	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Commerce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in</a:t>
            </a:r>
            <a:r>
              <a:rPr sz="2400" b="1" spc="-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India.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68935" algn="l"/>
                <a:tab pos="369570" algn="l"/>
                <a:tab pos="1426845" algn="l"/>
                <a:tab pos="2007235" algn="l"/>
                <a:tab pos="2813685" algn="l"/>
                <a:tab pos="3131185" algn="l"/>
                <a:tab pos="4429760" algn="l"/>
                <a:tab pos="4975225" algn="l"/>
                <a:tab pos="4999990" algn="l"/>
                <a:tab pos="5522595" algn="l"/>
                <a:tab pos="5674995" algn="l"/>
                <a:tab pos="5866765" algn="l"/>
              </a:tabLst>
            </a:pP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f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red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10" dirty="0">
                <a:solidFill>
                  <a:srgbClr val="6600CC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ith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Command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ur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’	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r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dr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  N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ti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l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u	</a:t>
            </a:r>
            <a:r>
              <a:rPr sz="2400" b="1" spc="-59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Mer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te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nour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F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en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906395"/>
            <a:ext cx="6701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Government.</a:t>
            </a:r>
            <a:endParaRPr sz="24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buFont typeface="Microsoft Sans Serif"/>
              <a:buChar char="•"/>
              <a:tabLst>
                <a:tab pos="370205" algn="l"/>
                <a:tab pos="370840" algn="l"/>
                <a:tab pos="1521460" algn="l"/>
                <a:tab pos="1999614" algn="l"/>
                <a:tab pos="2593975" algn="l"/>
                <a:tab pos="4133850" algn="l"/>
                <a:tab pos="4557395" algn="l"/>
                <a:tab pos="5152390" algn="l"/>
                <a:tab pos="6404610" algn="l"/>
              </a:tabLst>
            </a:pP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rved	</a:t>
            </a:r>
            <a:r>
              <a:rPr sz="2400" b="1" spc="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s	the	C</a:t>
            </a:r>
            <a:r>
              <a:rPr sz="2400" b="1" spc="-25" dirty="0">
                <a:solidFill>
                  <a:srgbClr val="6600CC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ai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man	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f	the	C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l	</a:t>
            </a:r>
            <a:r>
              <a:rPr sz="2400" b="1" spc="-30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84275" algn="l"/>
                <a:tab pos="2868295" algn="l"/>
                <a:tab pos="3550285" algn="l"/>
                <a:tab pos="5066665" algn="l"/>
                <a:tab pos="5492115" algn="l"/>
              </a:tabLst>
            </a:pP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Indian	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Employers	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and	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President	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of	All-India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003929"/>
            <a:ext cx="67011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Organization</a:t>
            </a:r>
            <a:r>
              <a:rPr sz="2400" b="1" spc="-7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2400" b="1" spc="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Employers'</a:t>
            </a:r>
            <a:r>
              <a:rPr sz="2400" b="1" spc="-8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Association.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buFont typeface="Microsoft Sans Serif"/>
              <a:buChar char="•"/>
              <a:tabLst>
                <a:tab pos="369570" algn="l"/>
              </a:tabLst>
            </a:pP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Recipient</a:t>
            </a:r>
            <a:r>
              <a:rPr sz="2400" b="1" spc="64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of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 the</a:t>
            </a:r>
            <a:r>
              <a:rPr sz="2400" b="1" spc="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Lifetime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Achievement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Award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2016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conferred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by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Economic </a:t>
            </a:r>
            <a:r>
              <a:rPr sz="2400" b="1" spc="-20" dirty="0">
                <a:solidFill>
                  <a:srgbClr val="6600CC"/>
                </a:solidFill>
                <a:latin typeface="Arial"/>
                <a:cs typeface="Arial"/>
              </a:rPr>
              <a:t>Times 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India.</a:t>
            </a:r>
            <a:endParaRPr sz="2400">
              <a:latin typeface="Arial"/>
              <a:cs typeface="Arial"/>
            </a:endParaRPr>
          </a:p>
          <a:p>
            <a:pPr marL="338455" indent="-326390" algn="just">
              <a:lnSpc>
                <a:spcPct val="100000"/>
              </a:lnSpc>
              <a:buFont typeface="Wingdings"/>
              <a:buChar char=""/>
              <a:tabLst>
                <a:tab pos="339090" algn="l"/>
              </a:tabLst>
            </a:pP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Mr</a:t>
            </a:r>
            <a:r>
              <a:rPr sz="2400" b="1" u="heavy" spc="-1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Akshay</a:t>
            </a:r>
            <a:r>
              <a:rPr sz="2400" b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Poddar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5833059"/>
            <a:ext cx="6698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70205" algn="l"/>
                <a:tab pos="370840" algn="l"/>
                <a:tab pos="1085215" algn="l"/>
                <a:tab pos="2510155" algn="l"/>
                <a:tab pos="4530090" algn="l"/>
                <a:tab pos="4990465" algn="l"/>
                <a:tab pos="5975350" algn="l"/>
              </a:tabLst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MD	A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ve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tz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Investments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&amp;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Zuari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6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198819"/>
            <a:ext cx="2109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600CC"/>
                </a:solidFill>
                <a:latin typeface="Arial"/>
                <a:cs typeface="Arial"/>
              </a:rPr>
              <a:t>Chemicals</a:t>
            </a:r>
            <a:r>
              <a:rPr sz="2400" b="1" spc="-50" dirty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CC"/>
                </a:solidFill>
                <a:latin typeface="Arial"/>
                <a:cs typeface="Arial"/>
              </a:rPr>
              <a:t>Ltd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990600"/>
            <a:ext cx="1656588" cy="16946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3886200"/>
            <a:ext cx="1676400" cy="16764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166609" y="5743143"/>
            <a:ext cx="1576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Mr</a:t>
            </a:r>
            <a:r>
              <a:rPr sz="1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Akshay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Poddar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66609" y="2846958"/>
            <a:ext cx="14281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Mr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S K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Poddar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Group</a:t>
            </a:r>
            <a:r>
              <a:rPr sz="1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Chairman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160" y="3113433"/>
            <a:ext cx="7442436" cy="819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522" y="2840812"/>
            <a:ext cx="75488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u="none" spc="5" dirty="0">
                <a:solidFill>
                  <a:srgbClr val="0066CC"/>
                </a:solidFill>
                <a:latin typeface="Verdana"/>
                <a:cs typeface="Verdana"/>
              </a:rPr>
              <a:t>THANK</a:t>
            </a:r>
            <a:r>
              <a:rPr sz="8000" u="none" spc="-6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8000" u="none" spc="5" dirty="0">
                <a:solidFill>
                  <a:srgbClr val="0066CC"/>
                </a:solidFill>
                <a:latin typeface="Verdana"/>
                <a:cs typeface="Verdana"/>
              </a:rPr>
              <a:t>YOU</a:t>
            </a:r>
            <a:r>
              <a:rPr sz="8000" u="none" spc="-35" dirty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8000" u="none" dirty="0">
                <a:solidFill>
                  <a:srgbClr val="0066CC"/>
                </a:solidFill>
                <a:latin typeface="Verdana"/>
                <a:cs typeface="Verdana"/>
              </a:rPr>
              <a:t>!</a:t>
            </a:r>
            <a:endParaRPr sz="8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6150" y="6593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CCFFFF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5244" y="1136903"/>
            <a:ext cx="2619755" cy="17434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19447" y="4617317"/>
            <a:ext cx="4594860" cy="17081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Tribhuvan</a:t>
            </a:r>
            <a:r>
              <a:rPr sz="1200" b="1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Darbari,</a:t>
            </a:r>
            <a:endParaRPr sz="1200">
              <a:latin typeface="Verdana"/>
              <a:cs typeface="Verdana"/>
            </a:endParaRPr>
          </a:p>
          <a:p>
            <a:pPr marL="12700" marR="749300">
              <a:lnSpc>
                <a:spcPts val="1660"/>
              </a:lnSpc>
              <a:spcBef>
                <a:spcPts val="90"/>
              </a:spcBef>
            </a:pP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Managing</a:t>
            </a:r>
            <a:r>
              <a:rPr sz="1200" b="1" spc="-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Director</a:t>
            </a:r>
            <a:r>
              <a:rPr sz="1200" b="1" spc="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&amp;</a:t>
            </a:r>
            <a:r>
              <a:rPr sz="1200" b="1" spc="1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Chief</a:t>
            </a:r>
            <a:r>
              <a:rPr sz="1200" b="1" spc="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Executive</a:t>
            </a:r>
            <a:r>
              <a:rPr sz="1200" b="1" spc="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212121"/>
                </a:solidFill>
                <a:latin typeface="Verdana"/>
                <a:cs typeface="Verdana"/>
              </a:rPr>
              <a:t>Officer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 Texmaco Defence Systems </a:t>
            </a: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Private Limited &amp; </a:t>
            </a:r>
            <a:r>
              <a:rPr sz="1200" b="1" spc="-40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Chief</a:t>
            </a:r>
            <a:r>
              <a:rPr sz="1200" b="1" spc="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Executive</a:t>
            </a: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(Corporate</a:t>
            </a: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212121"/>
                </a:solidFill>
                <a:latin typeface="Verdana"/>
                <a:cs typeface="Verdana"/>
              </a:rPr>
              <a:t>Business)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Texmaco</a:t>
            </a:r>
            <a:r>
              <a:rPr sz="1200" b="1" spc="-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Rail</a:t>
            </a: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 &amp;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Engineering</a:t>
            </a:r>
            <a:r>
              <a:rPr sz="1200" b="1" spc="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Ltd./Adventz</a:t>
            </a:r>
            <a:r>
              <a:rPr sz="1200" b="1" spc="-1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Group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Mob:</a:t>
            </a:r>
            <a:r>
              <a:rPr sz="1200" b="1" spc="-3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+91-9810559492;</a:t>
            </a:r>
            <a:r>
              <a:rPr sz="1200" b="1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+91-8447350484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Email:</a:t>
            </a:r>
            <a:r>
              <a:rPr sz="1200" b="1" spc="3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4"/>
              </a:rPr>
              <a:t>t.darbari@texmaco.in</a:t>
            </a:r>
            <a:r>
              <a:rPr sz="1200" b="1" spc="20" dirty="0">
                <a:solidFill>
                  <a:srgbClr val="0000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;</a:t>
            </a:r>
            <a:r>
              <a:rPr sz="1200" b="1" spc="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5"/>
              </a:rPr>
              <a:t>tsd.darbari@gmail.com </a:t>
            </a:r>
            <a:r>
              <a:rPr sz="1200" b="1" spc="-4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212121"/>
                </a:solidFill>
                <a:latin typeface="Verdana"/>
                <a:cs typeface="Verdana"/>
              </a:rPr>
              <a:t>URL:</a:t>
            </a:r>
            <a:r>
              <a:rPr sz="1200" b="1" spc="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www.texmaco.in</a:t>
            </a:r>
            <a:r>
              <a:rPr sz="1200" b="1" dirty="0">
                <a:solidFill>
                  <a:srgbClr val="0000FF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200" b="1" dirty="0">
                <a:solidFill>
                  <a:srgbClr val="212121"/>
                </a:solidFill>
                <a:latin typeface="Verdana"/>
                <a:cs typeface="Verdana"/>
              </a:rPr>
              <a:t>;</a:t>
            </a:r>
            <a:r>
              <a:rPr sz="1200" b="1" spc="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7"/>
              </a:rPr>
              <a:t>www.tribhuvandarbari.com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6240" y="4604003"/>
            <a:ext cx="3582924" cy="17053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296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2711195"/>
            <a:ext cx="2141220" cy="1818005"/>
          </a:xfrm>
          <a:custGeom>
            <a:avLst/>
            <a:gdLst/>
            <a:ahLst/>
            <a:cxnLst/>
            <a:rect l="l" t="t" r="r" b="b"/>
            <a:pathLst>
              <a:path w="2141220" h="1818004">
                <a:moveTo>
                  <a:pt x="1621789" y="0"/>
                </a:moveTo>
                <a:lnTo>
                  <a:pt x="519429" y="0"/>
                </a:lnTo>
                <a:lnTo>
                  <a:pt x="0" y="908811"/>
                </a:lnTo>
                <a:lnTo>
                  <a:pt x="519429" y="1817623"/>
                </a:lnTo>
                <a:lnTo>
                  <a:pt x="1621789" y="1817623"/>
                </a:lnTo>
                <a:lnTo>
                  <a:pt x="2141220" y="908811"/>
                </a:lnTo>
                <a:lnTo>
                  <a:pt x="1621789" y="0"/>
                </a:lnTo>
                <a:close/>
              </a:path>
            </a:pathLst>
          </a:custGeom>
          <a:solidFill>
            <a:srgbClr val="15A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0" y="2910052"/>
            <a:ext cx="1557655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27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UNIQUE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TEXMACO 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D</a:t>
            </a:r>
            <a:r>
              <a:rPr sz="2000" b="1" spc="-260" dirty="0">
                <a:latin typeface="Arial"/>
                <a:cs typeface="Arial"/>
              </a:rPr>
              <a:t>V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N</a:t>
            </a:r>
            <a:r>
              <a:rPr sz="2000" b="1" spc="-305" dirty="0">
                <a:latin typeface="Arial"/>
                <a:cs typeface="Arial"/>
              </a:rPr>
              <a:t>T</a:t>
            </a:r>
            <a:r>
              <a:rPr sz="2000" b="1" spc="-35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G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49979" y="1028700"/>
            <a:ext cx="1807210" cy="1679575"/>
            <a:chOff x="3649979" y="1028700"/>
            <a:chExt cx="1807210" cy="1679575"/>
          </a:xfrm>
        </p:grpSpPr>
        <p:sp>
          <p:nvSpPr>
            <p:cNvPr id="5" name="object 5"/>
            <p:cNvSpPr/>
            <p:nvPr/>
          </p:nvSpPr>
          <p:spPr>
            <a:xfrm>
              <a:off x="4148327" y="2148839"/>
              <a:ext cx="824230" cy="559435"/>
            </a:xfrm>
            <a:custGeom>
              <a:avLst/>
              <a:gdLst/>
              <a:ahLst/>
              <a:cxnLst/>
              <a:rect l="l" t="t" r="r" b="b"/>
              <a:pathLst>
                <a:path w="824229" h="559435">
                  <a:moveTo>
                    <a:pt x="662559" y="0"/>
                  </a:moveTo>
                  <a:lnTo>
                    <a:pt x="161544" y="0"/>
                  </a:lnTo>
                  <a:lnTo>
                    <a:pt x="0" y="279526"/>
                  </a:lnTo>
                  <a:lnTo>
                    <a:pt x="161544" y="559181"/>
                  </a:lnTo>
                  <a:lnTo>
                    <a:pt x="662559" y="559181"/>
                  </a:lnTo>
                  <a:lnTo>
                    <a:pt x="824102" y="279526"/>
                  </a:lnTo>
                  <a:lnTo>
                    <a:pt x="662559" y="0"/>
                  </a:lnTo>
                  <a:close/>
                </a:path>
              </a:pathLst>
            </a:custGeom>
            <a:solidFill>
              <a:srgbClr val="C9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7599" y="1036320"/>
              <a:ext cx="1791970" cy="1432560"/>
            </a:xfrm>
            <a:custGeom>
              <a:avLst/>
              <a:gdLst/>
              <a:ahLst/>
              <a:cxnLst/>
              <a:rect l="l" t="t" r="r" b="b"/>
              <a:pathLst>
                <a:path w="1791970" h="1432560">
                  <a:moveTo>
                    <a:pt x="1382649" y="0"/>
                  </a:moveTo>
                  <a:lnTo>
                    <a:pt x="409194" y="0"/>
                  </a:lnTo>
                  <a:lnTo>
                    <a:pt x="0" y="716279"/>
                  </a:lnTo>
                  <a:lnTo>
                    <a:pt x="409194" y="1432559"/>
                  </a:lnTo>
                  <a:lnTo>
                    <a:pt x="1382649" y="1432559"/>
                  </a:lnTo>
                  <a:lnTo>
                    <a:pt x="1791842" y="716279"/>
                  </a:lnTo>
                  <a:lnTo>
                    <a:pt x="1382649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7599" y="1036320"/>
              <a:ext cx="1791970" cy="1432560"/>
            </a:xfrm>
            <a:custGeom>
              <a:avLst/>
              <a:gdLst/>
              <a:ahLst/>
              <a:cxnLst/>
              <a:rect l="l" t="t" r="r" b="b"/>
              <a:pathLst>
                <a:path w="1791970" h="1432560">
                  <a:moveTo>
                    <a:pt x="0" y="716279"/>
                  </a:moveTo>
                  <a:lnTo>
                    <a:pt x="409194" y="0"/>
                  </a:lnTo>
                  <a:lnTo>
                    <a:pt x="1382649" y="0"/>
                  </a:lnTo>
                  <a:lnTo>
                    <a:pt x="1791842" y="716279"/>
                  </a:lnTo>
                  <a:lnTo>
                    <a:pt x="1382649" y="1432559"/>
                  </a:lnTo>
                  <a:lnTo>
                    <a:pt x="409194" y="1432559"/>
                  </a:lnTo>
                  <a:lnTo>
                    <a:pt x="0" y="71627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67353" y="1215390"/>
            <a:ext cx="1158240" cy="11671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24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Six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Decades</a:t>
            </a:r>
            <a:r>
              <a:rPr sz="1600" b="1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Leadership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Freight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Wagons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10200" y="1938527"/>
            <a:ext cx="1951989" cy="1507490"/>
            <a:chOff x="5410200" y="1938527"/>
            <a:chExt cx="1951989" cy="1507490"/>
          </a:xfrm>
        </p:grpSpPr>
        <p:sp>
          <p:nvSpPr>
            <p:cNvPr id="10" name="object 10"/>
            <p:cNvSpPr/>
            <p:nvPr/>
          </p:nvSpPr>
          <p:spPr>
            <a:xfrm>
              <a:off x="5410200" y="2708147"/>
              <a:ext cx="824230" cy="709930"/>
            </a:xfrm>
            <a:custGeom>
              <a:avLst/>
              <a:gdLst/>
              <a:ahLst/>
              <a:cxnLst/>
              <a:rect l="l" t="t" r="r" b="b"/>
              <a:pathLst>
                <a:path w="824229" h="709929">
                  <a:moveTo>
                    <a:pt x="618998" y="0"/>
                  </a:moveTo>
                  <a:lnTo>
                    <a:pt x="205104" y="0"/>
                  </a:lnTo>
                  <a:lnTo>
                    <a:pt x="0" y="354838"/>
                  </a:lnTo>
                  <a:lnTo>
                    <a:pt x="205104" y="709802"/>
                  </a:lnTo>
                  <a:lnTo>
                    <a:pt x="618998" y="709802"/>
                  </a:lnTo>
                  <a:lnTo>
                    <a:pt x="824102" y="354838"/>
                  </a:lnTo>
                  <a:lnTo>
                    <a:pt x="618998" y="0"/>
                  </a:lnTo>
                  <a:close/>
                </a:path>
              </a:pathLst>
            </a:custGeom>
            <a:solidFill>
              <a:srgbClr val="C9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2600" y="1946147"/>
              <a:ext cx="1791970" cy="1492250"/>
            </a:xfrm>
            <a:custGeom>
              <a:avLst/>
              <a:gdLst/>
              <a:ahLst/>
              <a:cxnLst/>
              <a:rect l="l" t="t" r="r" b="b"/>
              <a:pathLst>
                <a:path w="1791970" h="1492250">
                  <a:moveTo>
                    <a:pt x="1365757" y="0"/>
                  </a:moveTo>
                  <a:lnTo>
                    <a:pt x="426085" y="0"/>
                  </a:lnTo>
                  <a:lnTo>
                    <a:pt x="0" y="745871"/>
                  </a:lnTo>
                  <a:lnTo>
                    <a:pt x="426085" y="1491741"/>
                  </a:lnTo>
                  <a:lnTo>
                    <a:pt x="1365757" y="1491741"/>
                  </a:lnTo>
                  <a:lnTo>
                    <a:pt x="1791843" y="745871"/>
                  </a:lnTo>
                  <a:lnTo>
                    <a:pt x="1365757" y="0"/>
                  </a:lnTo>
                  <a:close/>
                </a:path>
              </a:pathLst>
            </a:custGeom>
            <a:solidFill>
              <a:srgbClr val="EEA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2600" y="1946147"/>
              <a:ext cx="1791970" cy="1492250"/>
            </a:xfrm>
            <a:custGeom>
              <a:avLst/>
              <a:gdLst/>
              <a:ahLst/>
              <a:cxnLst/>
              <a:rect l="l" t="t" r="r" b="b"/>
              <a:pathLst>
                <a:path w="1791970" h="1492250">
                  <a:moveTo>
                    <a:pt x="0" y="745871"/>
                  </a:moveTo>
                  <a:lnTo>
                    <a:pt x="426085" y="0"/>
                  </a:lnTo>
                  <a:lnTo>
                    <a:pt x="1365757" y="0"/>
                  </a:lnTo>
                  <a:lnTo>
                    <a:pt x="1791843" y="745871"/>
                  </a:lnTo>
                  <a:lnTo>
                    <a:pt x="1365757" y="1491741"/>
                  </a:lnTo>
                  <a:lnTo>
                    <a:pt x="426085" y="1491741"/>
                  </a:lnTo>
                  <a:lnTo>
                    <a:pt x="0" y="74587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06465" y="2041017"/>
            <a:ext cx="917575" cy="13912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35890" marR="128270" algn="ctr">
              <a:lnSpc>
                <a:spcPts val="1760"/>
              </a:lnSpc>
              <a:spcBef>
                <a:spcPts val="285"/>
              </a:spcBef>
            </a:pPr>
            <a:r>
              <a:rPr sz="1600" b="1" spc="-15" dirty="0">
                <a:latin typeface="Arial"/>
                <a:cs typeface="Arial"/>
              </a:rPr>
              <a:t>S</a:t>
            </a:r>
            <a:r>
              <a:rPr sz="1600" b="1" spc="-25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r</a:t>
            </a:r>
            <a:r>
              <a:rPr sz="1600" b="1" spc="-20" dirty="0">
                <a:latin typeface="Arial"/>
                <a:cs typeface="Arial"/>
              </a:rPr>
              <a:t>on</a:t>
            </a:r>
            <a:r>
              <a:rPr sz="1600" b="1" spc="-5" dirty="0">
                <a:latin typeface="Arial"/>
                <a:cs typeface="Arial"/>
              </a:rPr>
              <a:t>g  EPC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sz="1600" b="1" spc="-15" dirty="0">
                <a:latin typeface="Arial"/>
                <a:cs typeface="Arial"/>
              </a:rPr>
              <a:t>Presence</a:t>
            </a:r>
            <a:endParaRPr sz="1600">
              <a:latin typeface="Arial"/>
              <a:cs typeface="Arial"/>
            </a:endParaRPr>
          </a:p>
          <a:p>
            <a:pPr marL="67310" marR="59690" algn="ctr">
              <a:lnSpc>
                <a:spcPts val="1760"/>
              </a:lnSpc>
              <a:spcBef>
                <a:spcPts val="125"/>
              </a:spcBef>
            </a:pP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3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Metro,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DFC,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HSRC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84291" y="3846576"/>
            <a:ext cx="1996439" cy="1576070"/>
            <a:chOff x="5384291" y="3846576"/>
            <a:chExt cx="1996439" cy="1576070"/>
          </a:xfrm>
        </p:grpSpPr>
        <p:sp>
          <p:nvSpPr>
            <p:cNvPr id="15" name="object 15"/>
            <p:cNvSpPr/>
            <p:nvPr/>
          </p:nvSpPr>
          <p:spPr>
            <a:xfrm>
              <a:off x="5384291" y="3927348"/>
              <a:ext cx="826135" cy="711835"/>
            </a:xfrm>
            <a:custGeom>
              <a:avLst/>
              <a:gdLst/>
              <a:ahLst/>
              <a:cxnLst/>
              <a:rect l="l" t="t" r="r" b="b"/>
              <a:pathLst>
                <a:path w="826135" h="711835">
                  <a:moveTo>
                    <a:pt x="620141" y="0"/>
                  </a:moveTo>
                  <a:lnTo>
                    <a:pt x="205740" y="0"/>
                  </a:lnTo>
                  <a:lnTo>
                    <a:pt x="0" y="355726"/>
                  </a:lnTo>
                  <a:lnTo>
                    <a:pt x="205740" y="711581"/>
                  </a:lnTo>
                  <a:lnTo>
                    <a:pt x="620141" y="711581"/>
                  </a:lnTo>
                  <a:lnTo>
                    <a:pt x="825881" y="355726"/>
                  </a:lnTo>
                  <a:lnTo>
                    <a:pt x="620141" y="0"/>
                  </a:lnTo>
                  <a:close/>
                </a:path>
              </a:pathLst>
            </a:custGeom>
            <a:solidFill>
              <a:srgbClr val="C9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0887" y="3854196"/>
              <a:ext cx="1791970" cy="1560830"/>
            </a:xfrm>
            <a:custGeom>
              <a:avLst/>
              <a:gdLst/>
              <a:ahLst/>
              <a:cxnLst/>
              <a:rect l="l" t="t" r="r" b="b"/>
              <a:pathLst>
                <a:path w="1791970" h="1560829">
                  <a:moveTo>
                    <a:pt x="1346072" y="0"/>
                  </a:moveTo>
                  <a:lnTo>
                    <a:pt x="445770" y="0"/>
                  </a:lnTo>
                  <a:lnTo>
                    <a:pt x="0" y="780160"/>
                  </a:lnTo>
                  <a:lnTo>
                    <a:pt x="445770" y="1560321"/>
                  </a:lnTo>
                  <a:lnTo>
                    <a:pt x="1346072" y="1560321"/>
                  </a:lnTo>
                  <a:lnTo>
                    <a:pt x="1791842" y="780160"/>
                  </a:lnTo>
                  <a:lnTo>
                    <a:pt x="1346072" y="0"/>
                  </a:lnTo>
                  <a:close/>
                </a:path>
              </a:pathLst>
            </a:custGeom>
            <a:solidFill>
              <a:srgbClr val="CEB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80887" y="3854196"/>
              <a:ext cx="1791970" cy="1560830"/>
            </a:xfrm>
            <a:custGeom>
              <a:avLst/>
              <a:gdLst/>
              <a:ahLst/>
              <a:cxnLst/>
              <a:rect l="l" t="t" r="r" b="b"/>
              <a:pathLst>
                <a:path w="1791970" h="1560829">
                  <a:moveTo>
                    <a:pt x="0" y="780160"/>
                  </a:moveTo>
                  <a:lnTo>
                    <a:pt x="445770" y="0"/>
                  </a:lnTo>
                  <a:lnTo>
                    <a:pt x="1346072" y="0"/>
                  </a:lnTo>
                  <a:lnTo>
                    <a:pt x="1791842" y="780160"/>
                  </a:lnTo>
                  <a:lnTo>
                    <a:pt x="1346072" y="1560321"/>
                  </a:lnTo>
                  <a:lnTo>
                    <a:pt x="445770" y="1560321"/>
                  </a:lnTo>
                  <a:lnTo>
                    <a:pt x="0" y="78016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58078" y="4034790"/>
            <a:ext cx="1050290" cy="140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Loco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Shell</a:t>
            </a:r>
            <a:endParaRPr sz="1600">
              <a:latin typeface="Arial"/>
              <a:cs typeface="Arial"/>
            </a:endParaRPr>
          </a:p>
          <a:p>
            <a:pPr marL="18415" marR="7620" indent="-3175" algn="ctr">
              <a:lnSpc>
                <a:spcPct val="92200"/>
              </a:lnSpc>
              <a:spcBef>
                <a:spcPts val="70"/>
              </a:spcBef>
            </a:pPr>
            <a:r>
              <a:rPr sz="1600" b="1" spc="-5" dirty="0">
                <a:latin typeface="Arial"/>
                <a:cs typeface="Arial"/>
              </a:rPr>
              <a:t>/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Loco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mp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25" dirty="0">
                <a:latin typeface="Arial"/>
                <a:cs typeface="Arial"/>
              </a:rPr>
              <a:t>n</a:t>
            </a:r>
            <a:r>
              <a:rPr sz="1600" b="1" spc="-2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n  </a:t>
            </a:r>
            <a:r>
              <a:rPr sz="1600" b="1" spc="-10" dirty="0">
                <a:latin typeface="Arial"/>
                <a:cs typeface="Arial"/>
              </a:rPr>
              <a:t>ts</a:t>
            </a:r>
            <a:endParaRPr sz="1600">
              <a:latin typeface="Arial"/>
              <a:cs typeface="Arial"/>
            </a:endParaRPr>
          </a:p>
          <a:p>
            <a:pPr marL="183515" marR="182880" algn="ctr">
              <a:lnSpc>
                <a:spcPts val="1800"/>
              </a:lnSpc>
              <a:spcBef>
                <a:spcPts val="45"/>
              </a:spcBef>
            </a:pPr>
            <a:r>
              <a:rPr sz="1600" b="1" spc="-5" dirty="0">
                <a:latin typeface="Arial"/>
                <a:cs typeface="Arial"/>
              </a:rPr>
              <a:t>/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Bogie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mfg.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72840" y="4539996"/>
            <a:ext cx="1807210" cy="1676400"/>
            <a:chOff x="3672840" y="4539996"/>
            <a:chExt cx="1807210" cy="1676400"/>
          </a:xfrm>
        </p:grpSpPr>
        <p:sp>
          <p:nvSpPr>
            <p:cNvPr id="20" name="object 20"/>
            <p:cNvSpPr/>
            <p:nvPr/>
          </p:nvSpPr>
          <p:spPr>
            <a:xfrm>
              <a:off x="4191000" y="4539996"/>
              <a:ext cx="824230" cy="704215"/>
            </a:xfrm>
            <a:custGeom>
              <a:avLst/>
              <a:gdLst/>
              <a:ahLst/>
              <a:cxnLst/>
              <a:rect l="l" t="t" r="r" b="b"/>
              <a:pathLst>
                <a:path w="824229" h="704214">
                  <a:moveTo>
                    <a:pt x="620776" y="0"/>
                  </a:moveTo>
                  <a:lnTo>
                    <a:pt x="203326" y="0"/>
                  </a:lnTo>
                  <a:lnTo>
                    <a:pt x="0" y="351916"/>
                  </a:lnTo>
                  <a:lnTo>
                    <a:pt x="203326" y="703960"/>
                  </a:lnTo>
                  <a:lnTo>
                    <a:pt x="620776" y="703960"/>
                  </a:lnTo>
                  <a:lnTo>
                    <a:pt x="824102" y="351916"/>
                  </a:lnTo>
                  <a:lnTo>
                    <a:pt x="620776" y="0"/>
                  </a:lnTo>
                  <a:close/>
                </a:path>
              </a:pathLst>
            </a:custGeom>
            <a:solidFill>
              <a:srgbClr val="C9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80460" y="4768596"/>
              <a:ext cx="1791970" cy="1440180"/>
            </a:xfrm>
            <a:custGeom>
              <a:avLst/>
              <a:gdLst/>
              <a:ahLst/>
              <a:cxnLst/>
              <a:rect l="l" t="t" r="r" b="b"/>
              <a:pathLst>
                <a:path w="1791970" h="1440179">
                  <a:moveTo>
                    <a:pt x="1380489" y="0"/>
                  </a:moveTo>
                  <a:lnTo>
                    <a:pt x="411352" y="0"/>
                  </a:lnTo>
                  <a:lnTo>
                    <a:pt x="0" y="720089"/>
                  </a:lnTo>
                  <a:lnTo>
                    <a:pt x="411352" y="1440179"/>
                  </a:lnTo>
                  <a:lnTo>
                    <a:pt x="1380489" y="1440179"/>
                  </a:lnTo>
                  <a:lnTo>
                    <a:pt x="1791842" y="720089"/>
                  </a:lnTo>
                  <a:lnTo>
                    <a:pt x="1380489" y="0"/>
                  </a:lnTo>
                  <a:close/>
                </a:path>
              </a:pathLst>
            </a:custGeom>
            <a:solidFill>
              <a:srgbClr val="E29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80460" y="4768596"/>
              <a:ext cx="1791970" cy="1440180"/>
            </a:xfrm>
            <a:custGeom>
              <a:avLst/>
              <a:gdLst/>
              <a:ahLst/>
              <a:cxnLst/>
              <a:rect l="l" t="t" r="r" b="b"/>
              <a:pathLst>
                <a:path w="1791970" h="1440179">
                  <a:moveTo>
                    <a:pt x="0" y="720089"/>
                  </a:moveTo>
                  <a:lnTo>
                    <a:pt x="411352" y="0"/>
                  </a:lnTo>
                  <a:lnTo>
                    <a:pt x="1380489" y="0"/>
                  </a:lnTo>
                  <a:lnTo>
                    <a:pt x="1791842" y="720089"/>
                  </a:lnTo>
                  <a:lnTo>
                    <a:pt x="1380489" y="1440179"/>
                  </a:lnTo>
                  <a:lnTo>
                    <a:pt x="411352" y="1440179"/>
                  </a:lnTo>
                  <a:lnTo>
                    <a:pt x="0" y="72008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75353" y="4857369"/>
            <a:ext cx="1220470" cy="1178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89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EMU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92100"/>
              </a:lnSpc>
              <a:spcBef>
                <a:spcPts val="120"/>
              </a:spcBef>
            </a:pPr>
            <a:r>
              <a:rPr sz="1600" b="1" spc="-5" dirty="0">
                <a:latin typeface="Arial"/>
                <a:cs typeface="Arial"/>
              </a:rPr>
              <a:t>Man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35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ac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30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e  &amp; </a:t>
            </a:r>
            <a:r>
              <a:rPr sz="1600" b="1" spc="-15" dirty="0">
                <a:latin typeface="Arial"/>
                <a:cs typeface="Arial"/>
              </a:rPr>
              <a:t>Metro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Bogie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an</a:t>
            </a:r>
            <a:r>
              <a:rPr sz="1600" b="1" spc="-25" dirty="0">
                <a:latin typeface="Arial"/>
                <a:cs typeface="Arial"/>
              </a:rPr>
              <a:t>u</a:t>
            </a:r>
            <a:r>
              <a:rPr sz="1600" b="1" spc="-50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ct</a:t>
            </a:r>
            <a:r>
              <a:rPr sz="1600" b="1" spc="-25" dirty="0">
                <a:latin typeface="Arial"/>
                <a:cs typeface="Arial"/>
              </a:rPr>
              <a:t>u</a:t>
            </a:r>
            <a:r>
              <a:rPr sz="1600" b="1" spc="-30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7083"/>
            <a:ext cx="9144000" cy="470915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897379" y="3694176"/>
            <a:ext cx="1923414" cy="1565275"/>
            <a:chOff x="1897379" y="3694176"/>
            <a:chExt cx="1923414" cy="156527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199" y="3854196"/>
              <a:ext cx="696468" cy="6766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904999" y="3701796"/>
              <a:ext cx="1791970" cy="1550035"/>
            </a:xfrm>
            <a:custGeom>
              <a:avLst/>
              <a:gdLst/>
              <a:ahLst/>
              <a:cxnLst/>
              <a:rect l="l" t="t" r="r" b="b"/>
              <a:pathLst>
                <a:path w="1791970" h="1550035">
                  <a:moveTo>
                    <a:pt x="1349121" y="0"/>
                  </a:moveTo>
                  <a:lnTo>
                    <a:pt x="442722" y="0"/>
                  </a:lnTo>
                  <a:lnTo>
                    <a:pt x="0" y="774826"/>
                  </a:lnTo>
                  <a:lnTo>
                    <a:pt x="442722" y="1549780"/>
                  </a:lnTo>
                  <a:lnTo>
                    <a:pt x="1349121" y="1549780"/>
                  </a:lnTo>
                  <a:lnTo>
                    <a:pt x="1791842" y="774826"/>
                  </a:lnTo>
                  <a:lnTo>
                    <a:pt x="1349121" y="0"/>
                  </a:lnTo>
                  <a:close/>
                </a:path>
              </a:pathLst>
            </a:custGeom>
            <a:solidFill>
              <a:srgbClr val="3CA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4999" y="3701796"/>
              <a:ext cx="1791970" cy="1550035"/>
            </a:xfrm>
            <a:custGeom>
              <a:avLst/>
              <a:gdLst/>
              <a:ahLst/>
              <a:cxnLst/>
              <a:rect l="l" t="t" r="r" b="b"/>
              <a:pathLst>
                <a:path w="1791970" h="1550035">
                  <a:moveTo>
                    <a:pt x="0" y="774826"/>
                  </a:moveTo>
                  <a:lnTo>
                    <a:pt x="442722" y="0"/>
                  </a:lnTo>
                  <a:lnTo>
                    <a:pt x="1349121" y="0"/>
                  </a:lnTo>
                  <a:lnTo>
                    <a:pt x="1791842" y="774826"/>
                  </a:lnTo>
                  <a:lnTo>
                    <a:pt x="1349121" y="1549780"/>
                  </a:lnTo>
                  <a:lnTo>
                    <a:pt x="442722" y="1549780"/>
                  </a:lnTo>
                  <a:lnTo>
                    <a:pt x="0" y="77482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65426" y="4092955"/>
            <a:ext cx="1082040" cy="9429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635" algn="ctr">
              <a:lnSpc>
                <a:spcPct val="92100"/>
              </a:lnSpc>
              <a:spcBef>
                <a:spcPts val="245"/>
              </a:spcBef>
            </a:pPr>
            <a:r>
              <a:rPr sz="1600" b="1" spc="-45" dirty="0">
                <a:latin typeface="Arial"/>
                <a:cs typeface="Arial"/>
              </a:rPr>
              <a:t>Track 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Record</a:t>
            </a:r>
            <a:r>
              <a:rPr sz="1600" b="1" spc="-10" dirty="0">
                <a:latin typeface="Arial"/>
                <a:cs typeface="Arial"/>
              </a:rPr>
              <a:t> of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S</a:t>
            </a:r>
            <a:r>
              <a:rPr sz="1600" b="1" spc="-20" dirty="0">
                <a:latin typeface="Arial"/>
                <a:cs typeface="Arial"/>
              </a:rPr>
              <a:t>uccess</a:t>
            </a:r>
            <a:r>
              <a:rPr sz="1600" b="1" spc="-25" dirty="0">
                <a:latin typeface="Arial"/>
                <a:cs typeface="Arial"/>
              </a:rPr>
              <a:t>f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l  </a:t>
            </a:r>
            <a:r>
              <a:rPr sz="1600" b="1" spc="-20" dirty="0">
                <a:latin typeface="Arial"/>
                <a:cs typeface="Arial"/>
              </a:rPr>
              <a:t>JVs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821179" y="1744979"/>
            <a:ext cx="1920239" cy="1565275"/>
            <a:chOff x="1821179" y="1744979"/>
            <a:chExt cx="1920239" cy="1565275"/>
          </a:xfrm>
        </p:grpSpPr>
        <p:sp>
          <p:nvSpPr>
            <p:cNvPr id="31" name="object 31"/>
            <p:cNvSpPr/>
            <p:nvPr/>
          </p:nvSpPr>
          <p:spPr>
            <a:xfrm>
              <a:off x="1828799" y="1752599"/>
              <a:ext cx="1905000" cy="1550035"/>
            </a:xfrm>
            <a:custGeom>
              <a:avLst/>
              <a:gdLst/>
              <a:ahLst/>
              <a:cxnLst/>
              <a:rect l="l" t="t" r="r" b="b"/>
              <a:pathLst>
                <a:path w="1905000" h="1550035">
                  <a:moveTo>
                    <a:pt x="1462151" y="0"/>
                  </a:moveTo>
                  <a:lnTo>
                    <a:pt x="442849" y="0"/>
                  </a:lnTo>
                  <a:lnTo>
                    <a:pt x="0" y="774826"/>
                  </a:lnTo>
                  <a:lnTo>
                    <a:pt x="442849" y="1549780"/>
                  </a:lnTo>
                  <a:lnTo>
                    <a:pt x="1462151" y="1549780"/>
                  </a:lnTo>
                  <a:lnTo>
                    <a:pt x="1905000" y="774826"/>
                  </a:lnTo>
                  <a:lnTo>
                    <a:pt x="1462151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28799" y="1752599"/>
              <a:ext cx="1905000" cy="1550035"/>
            </a:xfrm>
            <a:custGeom>
              <a:avLst/>
              <a:gdLst/>
              <a:ahLst/>
              <a:cxnLst/>
              <a:rect l="l" t="t" r="r" b="b"/>
              <a:pathLst>
                <a:path w="1905000" h="1550035">
                  <a:moveTo>
                    <a:pt x="0" y="774826"/>
                  </a:moveTo>
                  <a:lnTo>
                    <a:pt x="442849" y="0"/>
                  </a:lnTo>
                  <a:lnTo>
                    <a:pt x="1462151" y="0"/>
                  </a:lnTo>
                  <a:lnTo>
                    <a:pt x="1905000" y="774826"/>
                  </a:lnTo>
                  <a:lnTo>
                    <a:pt x="1462151" y="1549780"/>
                  </a:lnTo>
                  <a:lnTo>
                    <a:pt x="442849" y="1549780"/>
                  </a:lnTo>
                  <a:lnTo>
                    <a:pt x="0" y="77482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214498" y="1876170"/>
            <a:ext cx="1136650" cy="14624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55244" marR="43180" indent="4445" algn="ctr">
              <a:lnSpc>
                <a:spcPct val="92100"/>
              </a:lnSpc>
              <a:spcBef>
                <a:spcPts val="245"/>
              </a:spcBef>
            </a:pPr>
            <a:r>
              <a:rPr sz="1600" b="1" spc="-5" dirty="0">
                <a:latin typeface="Arial"/>
                <a:cs typeface="Arial"/>
              </a:rPr>
              <a:t>Pioneer in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Wagon 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Export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from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India,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60"/>
              </a:lnSpc>
              <a:spcBef>
                <a:spcPts val="375"/>
              </a:spcBef>
            </a:pPr>
            <a:r>
              <a:rPr sz="1600" b="1" spc="-5" dirty="0">
                <a:latin typeface="Arial"/>
                <a:cs typeface="Arial"/>
              </a:rPr>
              <a:t>Global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Foot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ts val="1860"/>
              </a:lnSpc>
            </a:pPr>
            <a:r>
              <a:rPr sz="1600" b="1" spc="-15" dirty="0">
                <a:latin typeface="Arial"/>
                <a:cs typeface="Arial"/>
              </a:rPr>
              <a:t>Print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-507" y="178765"/>
            <a:ext cx="691070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100"/>
              </a:spcBef>
              <a:tabLst>
                <a:tab pos="1106170" algn="l"/>
                <a:tab pos="1941830" algn="l"/>
                <a:tab pos="3451225" algn="l"/>
              </a:tabLst>
            </a:pPr>
            <a:r>
              <a:rPr sz="2400" u="none" spc="-204" dirty="0"/>
              <a:t>T</a:t>
            </a:r>
            <a:r>
              <a:rPr sz="2400" u="none" spc="-365" dirty="0"/>
              <a:t>O</a:t>
            </a:r>
            <a:r>
              <a:rPr sz="2400" u="none" spc="-140" dirty="0"/>
              <a:t>TAL</a:t>
            </a:r>
            <a:r>
              <a:rPr sz="2400" u="none" dirty="0"/>
              <a:t>	</a:t>
            </a:r>
            <a:r>
              <a:rPr sz="2400" u="none" spc="-204" dirty="0"/>
              <a:t>R</a:t>
            </a:r>
            <a:r>
              <a:rPr sz="2400" u="none" spc="-135" dirty="0"/>
              <a:t>AIL</a:t>
            </a:r>
            <a:r>
              <a:rPr sz="2400" u="none" dirty="0"/>
              <a:t>	S</a:t>
            </a:r>
            <a:r>
              <a:rPr sz="2400" u="none" spc="-365" dirty="0"/>
              <a:t>O</a:t>
            </a:r>
            <a:r>
              <a:rPr sz="2400" u="none" spc="-275" dirty="0"/>
              <a:t>LUTIO</a:t>
            </a:r>
            <a:r>
              <a:rPr sz="2400" u="none" spc="-300" dirty="0"/>
              <a:t>N</a:t>
            </a:r>
            <a:r>
              <a:rPr sz="2400" u="none" dirty="0"/>
              <a:t>	</a:t>
            </a:r>
            <a:r>
              <a:rPr sz="2400" u="none" spc="-50" dirty="0"/>
              <a:t>P</a:t>
            </a:r>
            <a:r>
              <a:rPr sz="2400" u="none" spc="-204" dirty="0"/>
              <a:t>R</a:t>
            </a:r>
            <a:r>
              <a:rPr sz="2400" u="none" spc="-365" dirty="0"/>
              <a:t>O</a:t>
            </a:r>
            <a:r>
              <a:rPr sz="2400" u="none" spc="-204" dirty="0"/>
              <a:t>VID</a:t>
            </a:r>
            <a:r>
              <a:rPr sz="2400" u="none" spc="-235" dirty="0"/>
              <a:t>E</a:t>
            </a:r>
            <a:r>
              <a:rPr sz="2400" u="none" spc="-210" dirty="0"/>
              <a:t>R</a:t>
            </a:r>
            <a:r>
              <a:rPr sz="2400" u="none" spc="-30" dirty="0"/>
              <a:t> </a:t>
            </a:r>
            <a:r>
              <a:rPr sz="2400" u="none" spc="350" dirty="0">
                <a:latin typeface="Trebuchet MS"/>
                <a:cs typeface="Trebuchet MS"/>
              </a:rPr>
              <a:t>–</a:t>
            </a:r>
            <a:endParaRPr sz="2400">
              <a:latin typeface="Trebuchet MS"/>
              <a:cs typeface="Trebuchet MS"/>
            </a:endParaRPr>
          </a:p>
          <a:p>
            <a:pPr marL="3594735">
              <a:lnSpc>
                <a:spcPts val="2855"/>
              </a:lnSpc>
            </a:pPr>
            <a:r>
              <a:rPr sz="2400" u="none" spc="-204" dirty="0"/>
              <a:t>T</a:t>
            </a:r>
            <a:r>
              <a:rPr sz="2400" u="none" spc="-105" dirty="0"/>
              <a:t>E</a:t>
            </a:r>
            <a:r>
              <a:rPr sz="2400" u="none" spc="-250" dirty="0"/>
              <a:t>X</a:t>
            </a:r>
            <a:r>
              <a:rPr sz="2400" u="none" spc="-315" dirty="0"/>
              <a:t>M</a:t>
            </a:r>
            <a:r>
              <a:rPr sz="2400" u="none" spc="-210" dirty="0"/>
              <a:t>ACO</a:t>
            </a:r>
            <a:r>
              <a:rPr sz="2400" u="none" spc="-30" dirty="0"/>
              <a:t> </a:t>
            </a:r>
            <a:r>
              <a:rPr sz="2400" u="none" spc="85" dirty="0"/>
              <a:t>A</a:t>
            </a:r>
            <a:r>
              <a:rPr sz="2400" u="none" spc="-275" dirty="0"/>
              <a:t>D</a:t>
            </a:r>
            <a:r>
              <a:rPr sz="2400" u="none" spc="-240" dirty="0"/>
              <a:t>V</a:t>
            </a:r>
            <a:r>
              <a:rPr sz="2400" u="none" spc="-105" dirty="0"/>
              <a:t>A</a:t>
            </a:r>
            <a:r>
              <a:rPr sz="2400" u="none" spc="-120" dirty="0"/>
              <a:t>NTAG</a:t>
            </a:r>
            <a:r>
              <a:rPr sz="2400" u="none" spc="-110" dirty="0"/>
              <a:t>E</a:t>
            </a:r>
            <a:endParaRPr sz="2400"/>
          </a:p>
        </p:txBody>
      </p:sp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809244"/>
            <a:ext cx="8558530" cy="79375"/>
            <a:chOff x="294131" y="809244"/>
            <a:chExt cx="8558530" cy="79375"/>
          </a:xfrm>
        </p:grpSpPr>
        <p:sp>
          <p:nvSpPr>
            <p:cNvPr id="3" name="object 3"/>
            <p:cNvSpPr/>
            <p:nvPr/>
          </p:nvSpPr>
          <p:spPr>
            <a:xfrm>
              <a:off x="294131" y="809244"/>
              <a:ext cx="8558530" cy="38100"/>
            </a:xfrm>
            <a:custGeom>
              <a:avLst/>
              <a:gdLst/>
              <a:ahLst/>
              <a:cxnLst/>
              <a:rect l="l" t="t" r="r" b="b"/>
              <a:pathLst>
                <a:path w="8558530" h="38100">
                  <a:moveTo>
                    <a:pt x="855840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558403" y="38100"/>
                  </a:lnTo>
                  <a:lnTo>
                    <a:pt x="8558403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4131" y="850392"/>
              <a:ext cx="8558530" cy="38100"/>
            </a:xfrm>
            <a:custGeom>
              <a:avLst/>
              <a:gdLst/>
              <a:ahLst/>
              <a:cxnLst/>
              <a:rect l="l" t="t" r="r" b="b"/>
              <a:pathLst>
                <a:path w="8558530" h="38100">
                  <a:moveTo>
                    <a:pt x="855840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558403" y="38100"/>
                  </a:lnTo>
                  <a:lnTo>
                    <a:pt x="8558403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7083"/>
            <a:ext cx="9144000" cy="4709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7385" y="151333"/>
            <a:ext cx="5245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4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800" b="1" spc="-340" dirty="0">
                <a:solidFill>
                  <a:srgbClr val="FF0000"/>
                </a:solidFill>
                <a:latin typeface="Times New Roman"/>
                <a:cs typeface="Times New Roman"/>
              </a:rPr>
              <a:t>MAC</a:t>
            </a:r>
            <a:r>
              <a:rPr sz="2800" b="1" spc="-33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b="1" spc="-42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33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800" b="1" spc="-285" dirty="0">
                <a:solidFill>
                  <a:srgbClr val="FF0000"/>
                </a:solidFill>
                <a:latin typeface="Times New Roman"/>
                <a:cs typeface="Times New Roman"/>
              </a:rPr>
              <a:t>ID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8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1" spc="-2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229" dirty="0">
                <a:solidFill>
                  <a:srgbClr val="FF0000"/>
                </a:solidFill>
                <a:latin typeface="Times New Roman"/>
                <a:cs typeface="Times New Roman"/>
              </a:rPr>
              <a:t>EDEN</a:t>
            </a:r>
            <a:r>
              <a:rPr sz="2800" b="1" spc="-30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853439"/>
            <a:ext cx="9077325" cy="5347970"/>
            <a:chOff x="0" y="853439"/>
            <a:chExt cx="9077325" cy="5347970"/>
          </a:xfrm>
        </p:grpSpPr>
        <p:sp>
          <p:nvSpPr>
            <p:cNvPr id="8" name="object 8"/>
            <p:cNvSpPr/>
            <p:nvPr/>
          </p:nvSpPr>
          <p:spPr>
            <a:xfrm>
              <a:off x="89915" y="861059"/>
              <a:ext cx="1120140" cy="5332730"/>
            </a:xfrm>
            <a:custGeom>
              <a:avLst/>
              <a:gdLst/>
              <a:ahLst/>
              <a:cxnLst/>
              <a:rect l="l" t="t" r="r" b="b"/>
              <a:pathLst>
                <a:path w="1120140" h="5332730">
                  <a:moveTo>
                    <a:pt x="15251" y="0"/>
                  </a:moveTo>
                  <a:lnTo>
                    <a:pt x="49237" y="34416"/>
                  </a:lnTo>
                  <a:lnTo>
                    <a:pt x="82689" y="69087"/>
                  </a:lnTo>
                  <a:lnTo>
                    <a:pt x="115608" y="104139"/>
                  </a:lnTo>
                  <a:lnTo>
                    <a:pt x="148005" y="139573"/>
                  </a:lnTo>
                  <a:lnTo>
                    <a:pt x="179857" y="175260"/>
                  </a:lnTo>
                  <a:lnTo>
                    <a:pt x="211188" y="211200"/>
                  </a:lnTo>
                  <a:lnTo>
                    <a:pt x="241985" y="247523"/>
                  </a:lnTo>
                  <a:lnTo>
                    <a:pt x="272249" y="284099"/>
                  </a:lnTo>
                  <a:lnTo>
                    <a:pt x="301993" y="320928"/>
                  </a:lnTo>
                  <a:lnTo>
                    <a:pt x="331190" y="358013"/>
                  </a:lnTo>
                  <a:lnTo>
                    <a:pt x="359867" y="395477"/>
                  </a:lnTo>
                  <a:lnTo>
                    <a:pt x="388010" y="433197"/>
                  </a:lnTo>
                  <a:lnTo>
                    <a:pt x="415620" y="471169"/>
                  </a:lnTo>
                  <a:lnTo>
                    <a:pt x="442696" y="509397"/>
                  </a:lnTo>
                  <a:lnTo>
                    <a:pt x="469252" y="547877"/>
                  </a:lnTo>
                  <a:lnTo>
                    <a:pt x="495274" y="586613"/>
                  </a:lnTo>
                  <a:lnTo>
                    <a:pt x="520763" y="625601"/>
                  </a:lnTo>
                  <a:lnTo>
                    <a:pt x="545719" y="664844"/>
                  </a:lnTo>
                  <a:lnTo>
                    <a:pt x="570141" y="704341"/>
                  </a:lnTo>
                  <a:lnTo>
                    <a:pt x="594029" y="743965"/>
                  </a:lnTo>
                  <a:lnTo>
                    <a:pt x="617397" y="783970"/>
                  </a:lnTo>
                  <a:lnTo>
                    <a:pt x="640232" y="824102"/>
                  </a:lnTo>
                  <a:lnTo>
                    <a:pt x="662533" y="864488"/>
                  </a:lnTo>
                  <a:lnTo>
                    <a:pt x="684301" y="905001"/>
                  </a:lnTo>
                  <a:lnTo>
                    <a:pt x="705548" y="945895"/>
                  </a:lnTo>
                  <a:lnTo>
                    <a:pt x="726249" y="986789"/>
                  </a:lnTo>
                  <a:lnTo>
                    <a:pt x="746429" y="1028064"/>
                  </a:lnTo>
                  <a:lnTo>
                    <a:pt x="766076" y="1069466"/>
                  </a:lnTo>
                  <a:lnTo>
                    <a:pt x="785190" y="1110995"/>
                  </a:lnTo>
                  <a:lnTo>
                    <a:pt x="803783" y="1152778"/>
                  </a:lnTo>
                  <a:lnTo>
                    <a:pt x="821829" y="1194689"/>
                  </a:lnTo>
                  <a:lnTo>
                    <a:pt x="839355" y="1236726"/>
                  </a:lnTo>
                  <a:lnTo>
                    <a:pt x="856348" y="1279016"/>
                  </a:lnTo>
                  <a:lnTo>
                    <a:pt x="872807" y="1321435"/>
                  </a:lnTo>
                  <a:lnTo>
                    <a:pt x="888733" y="1363979"/>
                  </a:lnTo>
                  <a:lnTo>
                    <a:pt x="904138" y="1406778"/>
                  </a:lnTo>
                  <a:lnTo>
                    <a:pt x="919010" y="1449577"/>
                  </a:lnTo>
                  <a:lnTo>
                    <a:pt x="933335" y="1492630"/>
                  </a:lnTo>
                  <a:lnTo>
                    <a:pt x="947153" y="1535811"/>
                  </a:lnTo>
                  <a:lnTo>
                    <a:pt x="960424" y="1579117"/>
                  </a:lnTo>
                  <a:lnTo>
                    <a:pt x="973162" y="1622552"/>
                  </a:lnTo>
                  <a:lnTo>
                    <a:pt x="985380" y="1665986"/>
                  </a:lnTo>
                  <a:lnTo>
                    <a:pt x="997064" y="1709674"/>
                  </a:lnTo>
                  <a:lnTo>
                    <a:pt x="1008214" y="1753362"/>
                  </a:lnTo>
                  <a:lnTo>
                    <a:pt x="1018832" y="1797303"/>
                  </a:lnTo>
                  <a:lnTo>
                    <a:pt x="1028915" y="1841245"/>
                  </a:lnTo>
                  <a:lnTo>
                    <a:pt x="1038479" y="1885314"/>
                  </a:lnTo>
                  <a:lnTo>
                    <a:pt x="1047508" y="1929384"/>
                  </a:lnTo>
                  <a:lnTo>
                    <a:pt x="1056005" y="1973706"/>
                  </a:lnTo>
                  <a:lnTo>
                    <a:pt x="1063967" y="2018029"/>
                  </a:lnTo>
                  <a:lnTo>
                    <a:pt x="1071397" y="2062352"/>
                  </a:lnTo>
                  <a:lnTo>
                    <a:pt x="1078306" y="2106803"/>
                  </a:lnTo>
                  <a:lnTo>
                    <a:pt x="1084681" y="2151379"/>
                  </a:lnTo>
                  <a:lnTo>
                    <a:pt x="1090510" y="2195829"/>
                  </a:lnTo>
                  <a:lnTo>
                    <a:pt x="1095832" y="2240534"/>
                  </a:lnTo>
                  <a:lnTo>
                    <a:pt x="1100607" y="2285238"/>
                  </a:lnTo>
                  <a:lnTo>
                    <a:pt x="1104849" y="2329941"/>
                  </a:lnTo>
                  <a:lnTo>
                    <a:pt x="1108570" y="2374645"/>
                  </a:lnTo>
                  <a:lnTo>
                    <a:pt x="1111758" y="2419477"/>
                  </a:lnTo>
                  <a:lnTo>
                    <a:pt x="1114412" y="2464307"/>
                  </a:lnTo>
                  <a:lnTo>
                    <a:pt x="1116533" y="2509139"/>
                  </a:lnTo>
                  <a:lnTo>
                    <a:pt x="1118133" y="2553969"/>
                  </a:lnTo>
                  <a:lnTo>
                    <a:pt x="1119187" y="2598801"/>
                  </a:lnTo>
                  <a:lnTo>
                    <a:pt x="1119720" y="2643759"/>
                  </a:lnTo>
                  <a:lnTo>
                    <a:pt x="1119720" y="2688590"/>
                  </a:lnTo>
                  <a:lnTo>
                    <a:pt x="1119187" y="2733548"/>
                  </a:lnTo>
                  <a:lnTo>
                    <a:pt x="1118133" y="2778379"/>
                  </a:lnTo>
                  <a:lnTo>
                    <a:pt x="1116533" y="2823210"/>
                  </a:lnTo>
                  <a:lnTo>
                    <a:pt x="1114412" y="2868041"/>
                  </a:lnTo>
                  <a:lnTo>
                    <a:pt x="1111758" y="2912872"/>
                  </a:lnTo>
                  <a:lnTo>
                    <a:pt x="1108570" y="2957703"/>
                  </a:lnTo>
                  <a:lnTo>
                    <a:pt x="1104849" y="3002407"/>
                  </a:lnTo>
                  <a:lnTo>
                    <a:pt x="1100607" y="3047110"/>
                  </a:lnTo>
                  <a:lnTo>
                    <a:pt x="1095832" y="3091815"/>
                  </a:lnTo>
                  <a:lnTo>
                    <a:pt x="1090510" y="3136391"/>
                  </a:lnTo>
                  <a:lnTo>
                    <a:pt x="1084681" y="3180969"/>
                  </a:lnTo>
                  <a:lnTo>
                    <a:pt x="1078306" y="3225546"/>
                  </a:lnTo>
                  <a:lnTo>
                    <a:pt x="1071397" y="3269996"/>
                  </a:lnTo>
                  <a:lnTo>
                    <a:pt x="1063967" y="3314319"/>
                  </a:lnTo>
                  <a:lnTo>
                    <a:pt x="1056005" y="3358641"/>
                  </a:lnTo>
                  <a:lnTo>
                    <a:pt x="1047508" y="3402838"/>
                  </a:lnTo>
                  <a:lnTo>
                    <a:pt x="1038479" y="3447033"/>
                  </a:lnTo>
                  <a:lnTo>
                    <a:pt x="1028915" y="3491103"/>
                  </a:lnTo>
                  <a:lnTo>
                    <a:pt x="1018832" y="3535045"/>
                  </a:lnTo>
                  <a:lnTo>
                    <a:pt x="1008214" y="3578859"/>
                  </a:lnTo>
                  <a:lnTo>
                    <a:pt x="997064" y="3622675"/>
                  </a:lnTo>
                  <a:lnTo>
                    <a:pt x="985380" y="3666363"/>
                  </a:lnTo>
                  <a:lnTo>
                    <a:pt x="973162" y="3709797"/>
                  </a:lnTo>
                  <a:lnTo>
                    <a:pt x="960424" y="3753230"/>
                  </a:lnTo>
                  <a:lnTo>
                    <a:pt x="947153" y="3796538"/>
                  </a:lnTo>
                  <a:lnTo>
                    <a:pt x="933335" y="3839717"/>
                  </a:lnTo>
                  <a:lnTo>
                    <a:pt x="919010" y="3882644"/>
                  </a:lnTo>
                  <a:lnTo>
                    <a:pt x="904138" y="3925570"/>
                  </a:lnTo>
                  <a:lnTo>
                    <a:pt x="888733" y="3968369"/>
                  </a:lnTo>
                  <a:lnTo>
                    <a:pt x="872807" y="4010914"/>
                  </a:lnTo>
                  <a:lnTo>
                    <a:pt x="856348" y="4053331"/>
                  </a:lnTo>
                  <a:lnTo>
                    <a:pt x="839355" y="4095623"/>
                  </a:lnTo>
                  <a:lnTo>
                    <a:pt x="821829" y="4137659"/>
                  </a:lnTo>
                  <a:lnTo>
                    <a:pt x="803783" y="4179570"/>
                  </a:lnTo>
                  <a:lnTo>
                    <a:pt x="785190" y="4221353"/>
                  </a:lnTo>
                  <a:lnTo>
                    <a:pt x="766076" y="4262882"/>
                  </a:lnTo>
                  <a:lnTo>
                    <a:pt x="746429" y="4304283"/>
                  </a:lnTo>
                  <a:lnTo>
                    <a:pt x="726249" y="4345432"/>
                  </a:lnTo>
                  <a:lnTo>
                    <a:pt x="705548" y="4386453"/>
                  </a:lnTo>
                  <a:lnTo>
                    <a:pt x="684301" y="4427220"/>
                  </a:lnTo>
                  <a:lnTo>
                    <a:pt x="662533" y="4467859"/>
                  </a:lnTo>
                  <a:lnTo>
                    <a:pt x="640232" y="4508246"/>
                  </a:lnTo>
                  <a:lnTo>
                    <a:pt x="617397" y="4548378"/>
                  </a:lnTo>
                  <a:lnTo>
                    <a:pt x="594029" y="4588256"/>
                  </a:lnTo>
                  <a:lnTo>
                    <a:pt x="570141" y="4628007"/>
                  </a:lnTo>
                  <a:lnTo>
                    <a:pt x="545719" y="4667504"/>
                  </a:lnTo>
                  <a:lnTo>
                    <a:pt x="520763" y="4706747"/>
                  </a:lnTo>
                  <a:lnTo>
                    <a:pt x="495274" y="4745710"/>
                  </a:lnTo>
                  <a:lnTo>
                    <a:pt x="469252" y="4784445"/>
                  </a:lnTo>
                  <a:lnTo>
                    <a:pt x="442696" y="4822939"/>
                  </a:lnTo>
                  <a:lnTo>
                    <a:pt x="415620" y="4861166"/>
                  </a:lnTo>
                  <a:lnTo>
                    <a:pt x="388010" y="4899126"/>
                  </a:lnTo>
                  <a:lnTo>
                    <a:pt x="359867" y="4936832"/>
                  </a:lnTo>
                  <a:lnTo>
                    <a:pt x="331190" y="4974259"/>
                  </a:lnTo>
                  <a:lnTo>
                    <a:pt x="301993" y="5011394"/>
                  </a:lnTo>
                  <a:lnTo>
                    <a:pt x="272249" y="5048262"/>
                  </a:lnTo>
                  <a:lnTo>
                    <a:pt x="241985" y="5084838"/>
                  </a:lnTo>
                  <a:lnTo>
                    <a:pt x="211188" y="5121109"/>
                  </a:lnTo>
                  <a:lnTo>
                    <a:pt x="179857" y="5157089"/>
                  </a:lnTo>
                  <a:lnTo>
                    <a:pt x="148005" y="5192763"/>
                  </a:lnTo>
                  <a:lnTo>
                    <a:pt x="115608" y="5228132"/>
                  </a:lnTo>
                  <a:lnTo>
                    <a:pt x="82689" y="5263184"/>
                  </a:lnTo>
                  <a:lnTo>
                    <a:pt x="49237" y="5297919"/>
                  </a:lnTo>
                  <a:lnTo>
                    <a:pt x="15251" y="5332323"/>
                  </a:lnTo>
                  <a:lnTo>
                    <a:pt x="0" y="5317070"/>
                  </a:lnTo>
                  <a:lnTo>
                    <a:pt x="34052" y="5282590"/>
                  </a:lnTo>
                  <a:lnTo>
                    <a:pt x="67564" y="5247792"/>
                  </a:lnTo>
                  <a:lnTo>
                    <a:pt x="100545" y="5212651"/>
                  </a:lnTo>
                  <a:lnTo>
                    <a:pt x="132994" y="5177205"/>
                  </a:lnTo>
                  <a:lnTo>
                    <a:pt x="164896" y="5141455"/>
                  </a:lnTo>
                  <a:lnTo>
                    <a:pt x="196265" y="5105387"/>
                  </a:lnTo>
                  <a:lnTo>
                    <a:pt x="227101" y="5069014"/>
                  </a:lnTo>
                  <a:lnTo>
                    <a:pt x="257403" y="5032349"/>
                  </a:lnTo>
                  <a:lnTo>
                    <a:pt x="287159" y="4995392"/>
                  </a:lnTo>
                  <a:lnTo>
                    <a:pt x="316395" y="4958156"/>
                  </a:lnTo>
                  <a:lnTo>
                    <a:pt x="345084" y="4920627"/>
                  </a:lnTo>
                  <a:lnTo>
                    <a:pt x="373240" y="4882832"/>
                  </a:lnTo>
                  <a:lnTo>
                    <a:pt x="400850" y="4844757"/>
                  </a:lnTo>
                  <a:lnTo>
                    <a:pt x="427939" y="4806416"/>
                  </a:lnTo>
                  <a:lnTo>
                    <a:pt x="454482" y="4767821"/>
                  </a:lnTo>
                  <a:lnTo>
                    <a:pt x="480491" y="4728972"/>
                  </a:lnTo>
                  <a:lnTo>
                    <a:pt x="505955" y="4689856"/>
                  </a:lnTo>
                  <a:lnTo>
                    <a:pt x="530898" y="4650486"/>
                  </a:lnTo>
                  <a:lnTo>
                    <a:pt x="555294" y="4610989"/>
                  </a:lnTo>
                  <a:lnTo>
                    <a:pt x="579158" y="4571111"/>
                  </a:lnTo>
                  <a:lnTo>
                    <a:pt x="602488" y="4531106"/>
                  </a:lnTo>
                  <a:lnTo>
                    <a:pt x="625271" y="4490847"/>
                  </a:lnTo>
                  <a:lnTo>
                    <a:pt x="647534" y="4450333"/>
                  </a:lnTo>
                  <a:lnTo>
                    <a:pt x="669251" y="4409567"/>
                  </a:lnTo>
                  <a:lnTo>
                    <a:pt x="690435" y="4368673"/>
                  </a:lnTo>
                  <a:lnTo>
                    <a:pt x="711073" y="4327525"/>
                  </a:lnTo>
                  <a:lnTo>
                    <a:pt x="731189" y="4286250"/>
                  </a:lnTo>
                  <a:lnTo>
                    <a:pt x="750760" y="4244721"/>
                  </a:lnTo>
                  <a:lnTo>
                    <a:pt x="769797" y="4203065"/>
                  </a:lnTo>
                  <a:lnTo>
                    <a:pt x="788301" y="4161154"/>
                  </a:lnTo>
                  <a:lnTo>
                    <a:pt x="806259" y="4119117"/>
                  </a:lnTo>
                  <a:lnTo>
                    <a:pt x="823696" y="4076954"/>
                  </a:lnTo>
                  <a:lnTo>
                    <a:pt x="840587" y="4034535"/>
                  </a:lnTo>
                  <a:lnTo>
                    <a:pt x="856945" y="3991991"/>
                  </a:lnTo>
                  <a:lnTo>
                    <a:pt x="872756" y="3949319"/>
                  </a:lnTo>
                  <a:lnTo>
                    <a:pt x="888047" y="3906392"/>
                  </a:lnTo>
                  <a:lnTo>
                    <a:pt x="902792" y="3863340"/>
                  </a:lnTo>
                  <a:lnTo>
                    <a:pt x="917003" y="3820287"/>
                  </a:lnTo>
                  <a:lnTo>
                    <a:pt x="930681" y="3776979"/>
                  </a:lnTo>
                  <a:lnTo>
                    <a:pt x="943813" y="3733546"/>
                  </a:lnTo>
                  <a:lnTo>
                    <a:pt x="956411" y="3689984"/>
                  </a:lnTo>
                  <a:lnTo>
                    <a:pt x="968489" y="3646297"/>
                  </a:lnTo>
                  <a:lnTo>
                    <a:pt x="980008" y="3602608"/>
                  </a:lnTo>
                  <a:lnTo>
                    <a:pt x="991006" y="3558666"/>
                  </a:lnTo>
                  <a:lnTo>
                    <a:pt x="1001458" y="3514725"/>
                  </a:lnTo>
                  <a:lnTo>
                    <a:pt x="1011389" y="3470655"/>
                  </a:lnTo>
                  <a:lnTo>
                    <a:pt x="1020775" y="3426459"/>
                  </a:lnTo>
                  <a:lnTo>
                    <a:pt x="1029614" y="3382137"/>
                  </a:lnTo>
                  <a:lnTo>
                    <a:pt x="1037932" y="3337814"/>
                  </a:lnTo>
                  <a:lnTo>
                    <a:pt x="1045705" y="3293364"/>
                  </a:lnTo>
                  <a:lnTo>
                    <a:pt x="1052944" y="3248914"/>
                  </a:lnTo>
                  <a:lnTo>
                    <a:pt x="1059649" y="3204337"/>
                  </a:lnTo>
                  <a:lnTo>
                    <a:pt x="1065809" y="3159760"/>
                  </a:lnTo>
                  <a:lnTo>
                    <a:pt x="1071448" y="3115056"/>
                  </a:lnTo>
                  <a:lnTo>
                    <a:pt x="1076540" y="3070352"/>
                  </a:lnTo>
                  <a:lnTo>
                    <a:pt x="1081100" y="3025521"/>
                  </a:lnTo>
                  <a:lnTo>
                    <a:pt x="1085126" y="2980690"/>
                  </a:lnTo>
                  <a:lnTo>
                    <a:pt x="1088605" y="2935859"/>
                  </a:lnTo>
                  <a:lnTo>
                    <a:pt x="1091552" y="2890901"/>
                  </a:lnTo>
                  <a:lnTo>
                    <a:pt x="1093965" y="2846070"/>
                  </a:lnTo>
                  <a:lnTo>
                    <a:pt x="1095844" y="2801112"/>
                  </a:lnTo>
                  <a:lnTo>
                    <a:pt x="1097191" y="2756154"/>
                  </a:lnTo>
                  <a:lnTo>
                    <a:pt x="1097991" y="2711195"/>
                  </a:lnTo>
                  <a:lnTo>
                    <a:pt x="1098257" y="2666111"/>
                  </a:lnTo>
                  <a:lnTo>
                    <a:pt x="1097991" y="2621153"/>
                  </a:lnTo>
                  <a:lnTo>
                    <a:pt x="1097191" y="2576194"/>
                  </a:lnTo>
                  <a:lnTo>
                    <a:pt x="1095844" y="2531237"/>
                  </a:lnTo>
                  <a:lnTo>
                    <a:pt x="1093965" y="2486279"/>
                  </a:lnTo>
                  <a:lnTo>
                    <a:pt x="1091552" y="2441448"/>
                  </a:lnTo>
                  <a:lnTo>
                    <a:pt x="1088605" y="2396490"/>
                  </a:lnTo>
                  <a:lnTo>
                    <a:pt x="1085126" y="2351659"/>
                  </a:lnTo>
                  <a:lnTo>
                    <a:pt x="1081100" y="2306828"/>
                  </a:lnTo>
                  <a:lnTo>
                    <a:pt x="1076540" y="2261997"/>
                  </a:lnTo>
                  <a:lnTo>
                    <a:pt x="1071448" y="2217292"/>
                  </a:lnTo>
                  <a:lnTo>
                    <a:pt x="1065809" y="2172589"/>
                  </a:lnTo>
                  <a:lnTo>
                    <a:pt x="1059649" y="2128012"/>
                  </a:lnTo>
                  <a:lnTo>
                    <a:pt x="1052944" y="2083435"/>
                  </a:lnTo>
                  <a:lnTo>
                    <a:pt x="1045705" y="2038857"/>
                  </a:lnTo>
                  <a:lnTo>
                    <a:pt x="1037932" y="1994535"/>
                  </a:lnTo>
                  <a:lnTo>
                    <a:pt x="1029614" y="1950085"/>
                  </a:lnTo>
                  <a:lnTo>
                    <a:pt x="1020775" y="1905889"/>
                  </a:lnTo>
                  <a:lnTo>
                    <a:pt x="1011389" y="1861692"/>
                  </a:lnTo>
                  <a:lnTo>
                    <a:pt x="1001458" y="1817624"/>
                  </a:lnTo>
                  <a:lnTo>
                    <a:pt x="991006" y="1773681"/>
                  </a:lnTo>
                  <a:lnTo>
                    <a:pt x="980008" y="1729739"/>
                  </a:lnTo>
                  <a:lnTo>
                    <a:pt x="968489" y="1685925"/>
                  </a:lnTo>
                  <a:lnTo>
                    <a:pt x="956411" y="1642364"/>
                  </a:lnTo>
                  <a:lnTo>
                    <a:pt x="943813" y="1598802"/>
                  </a:lnTo>
                  <a:lnTo>
                    <a:pt x="930681" y="1555368"/>
                  </a:lnTo>
                  <a:lnTo>
                    <a:pt x="917003" y="1512062"/>
                  </a:lnTo>
                  <a:lnTo>
                    <a:pt x="902792" y="1468881"/>
                  </a:lnTo>
                  <a:lnTo>
                    <a:pt x="888047" y="1425955"/>
                  </a:lnTo>
                  <a:lnTo>
                    <a:pt x="872756" y="1383029"/>
                  </a:lnTo>
                  <a:lnTo>
                    <a:pt x="856945" y="1340357"/>
                  </a:lnTo>
                  <a:lnTo>
                    <a:pt x="840587" y="1297813"/>
                  </a:lnTo>
                  <a:lnTo>
                    <a:pt x="823696" y="1255394"/>
                  </a:lnTo>
                  <a:lnTo>
                    <a:pt x="806259" y="1213230"/>
                  </a:lnTo>
                  <a:lnTo>
                    <a:pt x="788301" y="1171193"/>
                  </a:lnTo>
                  <a:lnTo>
                    <a:pt x="769797" y="1129284"/>
                  </a:lnTo>
                  <a:lnTo>
                    <a:pt x="750760" y="1087627"/>
                  </a:lnTo>
                  <a:lnTo>
                    <a:pt x="731189" y="1046099"/>
                  </a:lnTo>
                  <a:lnTo>
                    <a:pt x="711073" y="1004697"/>
                  </a:lnTo>
                  <a:lnTo>
                    <a:pt x="690435" y="963676"/>
                  </a:lnTo>
                  <a:lnTo>
                    <a:pt x="669251" y="922781"/>
                  </a:lnTo>
                  <a:lnTo>
                    <a:pt x="647534" y="882014"/>
                  </a:lnTo>
                  <a:lnTo>
                    <a:pt x="625271" y="841501"/>
                  </a:lnTo>
                  <a:lnTo>
                    <a:pt x="602488" y="801242"/>
                  </a:lnTo>
                  <a:lnTo>
                    <a:pt x="579158" y="761238"/>
                  </a:lnTo>
                  <a:lnTo>
                    <a:pt x="555294" y="721360"/>
                  </a:lnTo>
                  <a:lnTo>
                    <a:pt x="530898" y="681736"/>
                  </a:lnTo>
                  <a:lnTo>
                    <a:pt x="505955" y="642492"/>
                  </a:lnTo>
                  <a:lnTo>
                    <a:pt x="480491" y="603376"/>
                  </a:lnTo>
                  <a:lnTo>
                    <a:pt x="454482" y="564514"/>
                  </a:lnTo>
                  <a:lnTo>
                    <a:pt x="427939" y="525906"/>
                  </a:lnTo>
                  <a:lnTo>
                    <a:pt x="400850" y="487552"/>
                  </a:lnTo>
                  <a:lnTo>
                    <a:pt x="373240" y="449452"/>
                  </a:lnTo>
                  <a:lnTo>
                    <a:pt x="345084" y="411734"/>
                  </a:lnTo>
                  <a:lnTo>
                    <a:pt x="316395" y="374141"/>
                  </a:lnTo>
                  <a:lnTo>
                    <a:pt x="287159" y="336930"/>
                  </a:lnTo>
                  <a:lnTo>
                    <a:pt x="257403" y="299974"/>
                  </a:lnTo>
                  <a:lnTo>
                    <a:pt x="227101" y="263270"/>
                  </a:lnTo>
                  <a:lnTo>
                    <a:pt x="196265" y="226949"/>
                  </a:lnTo>
                  <a:lnTo>
                    <a:pt x="164896" y="190880"/>
                  </a:lnTo>
                  <a:lnTo>
                    <a:pt x="132994" y="155066"/>
                  </a:lnTo>
                  <a:lnTo>
                    <a:pt x="100545" y="119634"/>
                  </a:lnTo>
                  <a:lnTo>
                    <a:pt x="67564" y="84581"/>
                  </a:lnTo>
                  <a:lnTo>
                    <a:pt x="34052" y="49656"/>
                  </a:lnTo>
                  <a:lnTo>
                    <a:pt x="0" y="15239"/>
                  </a:lnTo>
                  <a:lnTo>
                    <a:pt x="15251" y="0"/>
                  </a:lnTo>
                  <a:close/>
                </a:path>
              </a:pathLst>
            </a:custGeom>
            <a:ln w="15239">
              <a:solidFill>
                <a:srgbClr val="036B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191" y="981455"/>
              <a:ext cx="8676005" cy="509270"/>
            </a:xfrm>
            <a:custGeom>
              <a:avLst/>
              <a:gdLst/>
              <a:ahLst/>
              <a:cxnLst/>
              <a:rect l="l" t="t" r="r" b="b"/>
              <a:pathLst>
                <a:path w="8676005" h="509269">
                  <a:moveTo>
                    <a:pt x="8675624" y="0"/>
                  </a:moveTo>
                  <a:lnTo>
                    <a:pt x="0" y="0"/>
                  </a:lnTo>
                  <a:lnTo>
                    <a:pt x="0" y="508762"/>
                  </a:lnTo>
                  <a:lnTo>
                    <a:pt x="8675624" y="508762"/>
                  </a:lnTo>
                  <a:lnTo>
                    <a:pt x="8675624" y="0"/>
                  </a:lnTo>
                  <a:close/>
                </a:path>
              </a:pathLst>
            </a:custGeom>
            <a:solidFill>
              <a:srgbClr val="03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191" y="981455"/>
              <a:ext cx="8676005" cy="509270"/>
            </a:xfrm>
            <a:custGeom>
              <a:avLst/>
              <a:gdLst/>
              <a:ahLst/>
              <a:cxnLst/>
              <a:rect l="l" t="t" r="r" b="b"/>
              <a:pathLst>
                <a:path w="8676005" h="509269">
                  <a:moveTo>
                    <a:pt x="0" y="508762"/>
                  </a:moveTo>
                  <a:lnTo>
                    <a:pt x="8675624" y="508762"/>
                  </a:lnTo>
                  <a:lnTo>
                    <a:pt x="8675624" y="0"/>
                  </a:lnTo>
                  <a:lnTo>
                    <a:pt x="0" y="0"/>
                  </a:lnTo>
                  <a:lnTo>
                    <a:pt x="0" y="50876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14399"/>
              <a:ext cx="609600" cy="636905"/>
            </a:xfrm>
            <a:custGeom>
              <a:avLst/>
              <a:gdLst/>
              <a:ahLst/>
              <a:cxnLst/>
              <a:rect l="l" t="t" r="r" b="b"/>
              <a:pathLst>
                <a:path w="609600" h="636905">
                  <a:moveTo>
                    <a:pt x="304558" y="0"/>
                  </a:moveTo>
                  <a:lnTo>
                    <a:pt x="259549" y="3428"/>
                  </a:lnTo>
                  <a:lnTo>
                    <a:pt x="216598" y="13462"/>
                  </a:lnTo>
                  <a:lnTo>
                    <a:pt x="176161" y="29590"/>
                  </a:lnTo>
                  <a:lnTo>
                    <a:pt x="138722" y="51308"/>
                  </a:lnTo>
                  <a:lnTo>
                    <a:pt x="104745" y="78104"/>
                  </a:lnTo>
                  <a:lnTo>
                    <a:pt x="74702" y="109474"/>
                  </a:lnTo>
                  <a:lnTo>
                    <a:pt x="49066" y="145034"/>
                  </a:lnTo>
                  <a:lnTo>
                    <a:pt x="28307" y="184150"/>
                  </a:lnTo>
                  <a:lnTo>
                    <a:pt x="12894" y="226313"/>
                  </a:lnTo>
                  <a:lnTo>
                    <a:pt x="3301" y="271272"/>
                  </a:lnTo>
                  <a:lnTo>
                    <a:pt x="0" y="318262"/>
                  </a:lnTo>
                  <a:lnTo>
                    <a:pt x="3301" y="365251"/>
                  </a:lnTo>
                  <a:lnTo>
                    <a:pt x="12894" y="410210"/>
                  </a:lnTo>
                  <a:lnTo>
                    <a:pt x="28307" y="452374"/>
                  </a:lnTo>
                  <a:lnTo>
                    <a:pt x="49066" y="491489"/>
                  </a:lnTo>
                  <a:lnTo>
                    <a:pt x="74702" y="527050"/>
                  </a:lnTo>
                  <a:lnTo>
                    <a:pt x="104745" y="558419"/>
                  </a:lnTo>
                  <a:lnTo>
                    <a:pt x="138722" y="585215"/>
                  </a:lnTo>
                  <a:lnTo>
                    <a:pt x="176161" y="606933"/>
                  </a:lnTo>
                  <a:lnTo>
                    <a:pt x="216598" y="623062"/>
                  </a:lnTo>
                  <a:lnTo>
                    <a:pt x="259549" y="633095"/>
                  </a:lnTo>
                  <a:lnTo>
                    <a:pt x="304558" y="636524"/>
                  </a:lnTo>
                  <a:lnTo>
                    <a:pt x="349567" y="633095"/>
                  </a:lnTo>
                  <a:lnTo>
                    <a:pt x="392518" y="623062"/>
                  </a:lnTo>
                  <a:lnTo>
                    <a:pt x="432943" y="606933"/>
                  </a:lnTo>
                  <a:lnTo>
                    <a:pt x="470395" y="585215"/>
                  </a:lnTo>
                  <a:lnTo>
                    <a:pt x="504367" y="558419"/>
                  </a:lnTo>
                  <a:lnTo>
                    <a:pt x="534416" y="527050"/>
                  </a:lnTo>
                  <a:lnTo>
                    <a:pt x="560044" y="491489"/>
                  </a:lnTo>
                  <a:lnTo>
                    <a:pt x="580809" y="452374"/>
                  </a:lnTo>
                  <a:lnTo>
                    <a:pt x="596214" y="410210"/>
                  </a:lnTo>
                  <a:lnTo>
                    <a:pt x="605815" y="365251"/>
                  </a:lnTo>
                  <a:lnTo>
                    <a:pt x="609117" y="318262"/>
                  </a:lnTo>
                  <a:lnTo>
                    <a:pt x="605815" y="271272"/>
                  </a:lnTo>
                  <a:lnTo>
                    <a:pt x="596214" y="226313"/>
                  </a:lnTo>
                  <a:lnTo>
                    <a:pt x="580809" y="184150"/>
                  </a:lnTo>
                  <a:lnTo>
                    <a:pt x="560044" y="145034"/>
                  </a:lnTo>
                  <a:lnTo>
                    <a:pt x="534416" y="109474"/>
                  </a:lnTo>
                  <a:lnTo>
                    <a:pt x="504367" y="78104"/>
                  </a:lnTo>
                  <a:lnTo>
                    <a:pt x="470395" y="51308"/>
                  </a:lnTo>
                  <a:lnTo>
                    <a:pt x="432943" y="29590"/>
                  </a:lnTo>
                  <a:lnTo>
                    <a:pt x="392518" y="13462"/>
                  </a:lnTo>
                  <a:lnTo>
                    <a:pt x="349567" y="3428"/>
                  </a:lnTo>
                  <a:lnTo>
                    <a:pt x="304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676" y="914399"/>
              <a:ext cx="636905" cy="636905"/>
            </a:xfrm>
            <a:custGeom>
              <a:avLst/>
              <a:gdLst/>
              <a:ahLst/>
              <a:cxnLst/>
              <a:rect l="l" t="t" r="r" b="b"/>
              <a:pathLst>
                <a:path w="636905" h="636905">
                  <a:moveTo>
                    <a:pt x="0" y="318262"/>
                  </a:moveTo>
                  <a:lnTo>
                    <a:pt x="3450" y="271272"/>
                  </a:lnTo>
                  <a:lnTo>
                    <a:pt x="13474" y="226313"/>
                  </a:lnTo>
                  <a:lnTo>
                    <a:pt x="29580" y="184150"/>
                  </a:lnTo>
                  <a:lnTo>
                    <a:pt x="51273" y="145034"/>
                  </a:lnTo>
                  <a:lnTo>
                    <a:pt x="78066" y="109474"/>
                  </a:lnTo>
                  <a:lnTo>
                    <a:pt x="109461" y="78104"/>
                  </a:lnTo>
                  <a:lnTo>
                    <a:pt x="144970" y="51308"/>
                  </a:lnTo>
                  <a:lnTo>
                    <a:pt x="184086" y="29590"/>
                  </a:lnTo>
                  <a:lnTo>
                    <a:pt x="226339" y="13462"/>
                  </a:lnTo>
                  <a:lnTo>
                    <a:pt x="271233" y="3428"/>
                  </a:lnTo>
                  <a:lnTo>
                    <a:pt x="318262" y="0"/>
                  </a:lnTo>
                  <a:lnTo>
                    <a:pt x="365290" y="3428"/>
                  </a:lnTo>
                  <a:lnTo>
                    <a:pt x="410184" y="13462"/>
                  </a:lnTo>
                  <a:lnTo>
                    <a:pt x="452437" y="29590"/>
                  </a:lnTo>
                  <a:lnTo>
                    <a:pt x="491553" y="51308"/>
                  </a:lnTo>
                  <a:lnTo>
                    <a:pt x="527062" y="78104"/>
                  </a:lnTo>
                  <a:lnTo>
                    <a:pt x="558457" y="109474"/>
                  </a:lnTo>
                  <a:lnTo>
                    <a:pt x="585254" y="145034"/>
                  </a:lnTo>
                  <a:lnTo>
                    <a:pt x="606945" y="184150"/>
                  </a:lnTo>
                  <a:lnTo>
                    <a:pt x="623049" y="226313"/>
                  </a:lnTo>
                  <a:lnTo>
                    <a:pt x="633069" y="271272"/>
                  </a:lnTo>
                  <a:lnTo>
                    <a:pt x="636524" y="318262"/>
                  </a:lnTo>
                  <a:lnTo>
                    <a:pt x="633069" y="365251"/>
                  </a:lnTo>
                  <a:lnTo>
                    <a:pt x="623049" y="410210"/>
                  </a:lnTo>
                  <a:lnTo>
                    <a:pt x="606945" y="452374"/>
                  </a:lnTo>
                  <a:lnTo>
                    <a:pt x="585254" y="491489"/>
                  </a:lnTo>
                  <a:lnTo>
                    <a:pt x="558457" y="527050"/>
                  </a:lnTo>
                  <a:lnTo>
                    <a:pt x="527062" y="558419"/>
                  </a:lnTo>
                  <a:lnTo>
                    <a:pt x="491553" y="585215"/>
                  </a:lnTo>
                  <a:lnTo>
                    <a:pt x="452437" y="606933"/>
                  </a:lnTo>
                  <a:lnTo>
                    <a:pt x="410184" y="623062"/>
                  </a:lnTo>
                  <a:lnTo>
                    <a:pt x="365290" y="633095"/>
                  </a:lnTo>
                  <a:lnTo>
                    <a:pt x="318262" y="636524"/>
                  </a:lnTo>
                  <a:lnTo>
                    <a:pt x="271233" y="633095"/>
                  </a:lnTo>
                  <a:lnTo>
                    <a:pt x="226339" y="623062"/>
                  </a:lnTo>
                  <a:lnTo>
                    <a:pt x="184086" y="606933"/>
                  </a:lnTo>
                  <a:lnTo>
                    <a:pt x="144970" y="585215"/>
                  </a:lnTo>
                  <a:lnTo>
                    <a:pt x="109461" y="558419"/>
                  </a:lnTo>
                  <a:lnTo>
                    <a:pt x="78066" y="527050"/>
                  </a:lnTo>
                  <a:lnTo>
                    <a:pt x="51273" y="491489"/>
                  </a:lnTo>
                  <a:lnTo>
                    <a:pt x="29580" y="452374"/>
                  </a:lnTo>
                  <a:lnTo>
                    <a:pt x="13474" y="410210"/>
                  </a:lnTo>
                  <a:lnTo>
                    <a:pt x="3450" y="365251"/>
                  </a:lnTo>
                  <a:lnTo>
                    <a:pt x="0" y="318262"/>
                  </a:lnTo>
                  <a:close/>
                </a:path>
              </a:pathLst>
            </a:custGeom>
            <a:ln w="15240">
              <a:solidFill>
                <a:srgbClr val="036B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4963" y="1741931"/>
              <a:ext cx="8214359" cy="509270"/>
            </a:xfrm>
            <a:custGeom>
              <a:avLst/>
              <a:gdLst/>
              <a:ahLst/>
              <a:cxnLst/>
              <a:rect l="l" t="t" r="r" b="b"/>
              <a:pathLst>
                <a:path w="8214359" h="509269">
                  <a:moveTo>
                    <a:pt x="8214359" y="0"/>
                  </a:moveTo>
                  <a:lnTo>
                    <a:pt x="0" y="0"/>
                  </a:lnTo>
                  <a:lnTo>
                    <a:pt x="0" y="508762"/>
                  </a:lnTo>
                  <a:lnTo>
                    <a:pt x="8214359" y="508762"/>
                  </a:lnTo>
                  <a:lnTo>
                    <a:pt x="8214359" y="0"/>
                  </a:lnTo>
                  <a:close/>
                </a:path>
              </a:pathLst>
            </a:custGeom>
            <a:solidFill>
              <a:srgbClr val="EEA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4963" y="1741931"/>
              <a:ext cx="8214359" cy="509270"/>
            </a:xfrm>
            <a:custGeom>
              <a:avLst/>
              <a:gdLst/>
              <a:ahLst/>
              <a:cxnLst/>
              <a:rect l="l" t="t" r="r" b="b"/>
              <a:pathLst>
                <a:path w="8214359" h="509269">
                  <a:moveTo>
                    <a:pt x="0" y="508762"/>
                  </a:moveTo>
                  <a:lnTo>
                    <a:pt x="8214359" y="508762"/>
                  </a:lnTo>
                  <a:lnTo>
                    <a:pt x="8214359" y="0"/>
                  </a:lnTo>
                  <a:lnTo>
                    <a:pt x="0" y="0"/>
                  </a:lnTo>
                  <a:lnTo>
                    <a:pt x="0" y="50876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45819" y="1760981"/>
            <a:ext cx="6296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Supplied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-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more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than 100,000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domestic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wagons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8827" y="1673351"/>
            <a:ext cx="8599805" cy="2112010"/>
            <a:chOff x="528827" y="1673351"/>
            <a:chExt cx="8599805" cy="2112010"/>
          </a:xfrm>
        </p:grpSpPr>
        <p:sp>
          <p:nvSpPr>
            <p:cNvPr id="17" name="object 17"/>
            <p:cNvSpPr/>
            <p:nvPr/>
          </p:nvSpPr>
          <p:spPr>
            <a:xfrm>
              <a:off x="536447" y="1680971"/>
              <a:ext cx="635635" cy="636905"/>
            </a:xfrm>
            <a:custGeom>
              <a:avLst/>
              <a:gdLst/>
              <a:ahLst/>
              <a:cxnLst/>
              <a:rect l="l" t="t" r="r" b="b"/>
              <a:pathLst>
                <a:path w="635635" h="636905">
                  <a:moveTo>
                    <a:pt x="317690" y="0"/>
                  </a:moveTo>
                  <a:lnTo>
                    <a:pt x="270738" y="3428"/>
                  </a:lnTo>
                  <a:lnTo>
                    <a:pt x="225933" y="13462"/>
                  </a:lnTo>
                  <a:lnTo>
                    <a:pt x="183756" y="29590"/>
                  </a:lnTo>
                  <a:lnTo>
                    <a:pt x="144703" y="51307"/>
                  </a:lnTo>
                  <a:lnTo>
                    <a:pt x="109258" y="78104"/>
                  </a:lnTo>
                  <a:lnTo>
                    <a:pt x="77927" y="109474"/>
                  </a:lnTo>
                  <a:lnTo>
                    <a:pt x="51181" y="145033"/>
                  </a:lnTo>
                  <a:lnTo>
                    <a:pt x="29527" y="184150"/>
                  </a:lnTo>
                  <a:lnTo>
                    <a:pt x="13449" y="226313"/>
                  </a:lnTo>
                  <a:lnTo>
                    <a:pt x="3441" y="271272"/>
                  </a:lnTo>
                  <a:lnTo>
                    <a:pt x="0" y="318262"/>
                  </a:lnTo>
                  <a:lnTo>
                    <a:pt x="3441" y="365251"/>
                  </a:lnTo>
                  <a:lnTo>
                    <a:pt x="13449" y="410210"/>
                  </a:lnTo>
                  <a:lnTo>
                    <a:pt x="29527" y="452374"/>
                  </a:lnTo>
                  <a:lnTo>
                    <a:pt x="51181" y="491489"/>
                  </a:lnTo>
                  <a:lnTo>
                    <a:pt x="77927" y="527050"/>
                  </a:lnTo>
                  <a:lnTo>
                    <a:pt x="109258" y="558418"/>
                  </a:lnTo>
                  <a:lnTo>
                    <a:pt x="144703" y="585215"/>
                  </a:lnTo>
                  <a:lnTo>
                    <a:pt x="183756" y="606932"/>
                  </a:lnTo>
                  <a:lnTo>
                    <a:pt x="225933" y="623062"/>
                  </a:lnTo>
                  <a:lnTo>
                    <a:pt x="270738" y="633094"/>
                  </a:lnTo>
                  <a:lnTo>
                    <a:pt x="317690" y="636524"/>
                  </a:lnTo>
                  <a:lnTo>
                    <a:pt x="364629" y="633094"/>
                  </a:lnTo>
                  <a:lnTo>
                    <a:pt x="409448" y="623062"/>
                  </a:lnTo>
                  <a:lnTo>
                    <a:pt x="451624" y="606932"/>
                  </a:lnTo>
                  <a:lnTo>
                    <a:pt x="490677" y="585215"/>
                  </a:lnTo>
                  <a:lnTo>
                    <a:pt x="526122" y="558418"/>
                  </a:lnTo>
                  <a:lnTo>
                    <a:pt x="557453" y="527050"/>
                  </a:lnTo>
                  <a:lnTo>
                    <a:pt x="584199" y="491489"/>
                  </a:lnTo>
                  <a:lnTo>
                    <a:pt x="605853" y="452374"/>
                  </a:lnTo>
                  <a:lnTo>
                    <a:pt x="621931" y="410210"/>
                  </a:lnTo>
                  <a:lnTo>
                    <a:pt x="631939" y="365251"/>
                  </a:lnTo>
                  <a:lnTo>
                    <a:pt x="635380" y="318262"/>
                  </a:lnTo>
                  <a:lnTo>
                    <a:pt x="631939" y="271272"/>
                  </a:lnTo>
                  <a:lnTo>
                    <a:pt x="621931" y="226313"/>
                  </a:lnTo>
                  <a:lnTo>
                    <a:pt x="605853" y="184150"/>
                  </a:lnTo>
                  <a:lnTo>
                    <a:pt x="584199" y="145033"/>
                  </a:lnTo>
                  <a:lnTo>
                    <a:pt x="557453" y="109474"/>
                  </a:lnTo>
                  <a:lnTo>
                    <a:pt x="526122" y="78104"/>
                  </a:lnTo>
                  <a:lnTo>
                    <a:pt x="490677" y="51307"/>
                  </a:lnTo>
                  <a:lnTo>
                    <a:pt x="451624" y="29590"/>
                  </a:lnTo>
                  <a:lnTo>
                    <a:pt x="409448" y="13462"/>
                  </a:lnTo>
                  <a:lnTo>
                    <a:pt x="364629" y="3428"/>
                  </a:lnTo>
                  <a:lnTo>
                    <a:pt x="317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6447" y="1680971"/>
              <a:ext cx="635635" cy="636905"/>
            </a:xfrm>
            <a:custGeom>
              <a:avLst/>
              <a:gdLst/>
              <a:ahLst/>
              <a:cxnLst/>
              <a:rect l="l" t="t" r="r" b="b"/>
              <a:pathLst>
                <a:path w="635635" h="636905">
                  <a:moveTo>
                    <a:pt x="0" y="318262"/>
                  </a:moveTo>
                  <a:lnTo>
                    <a:pt x="3441" y="271272"/>
                  </a:lnTo>
                  <a:lnTo>
                    <a:pt x="13449" y="226313"/>
                  </a:lnTo>
                  <a:lnTo>
                    <a:pt x="29527" y="184150"/>
                  </a:lnTo>
                  <a:lnTo>
                    <a:pt x="51181" y="145033"/>
                  </a:lnTo>
                  <a:lnTo>
                    <a:pt x="77927" y="109474"/>
                  </a:lnTo>
                  <a:lnTo>
                    <a:pt x="109258" y="78104"/>
                  </a:lnTo>
                  <a:lnTo>
                    <a:pt x="144703" y="51307"/>
                  </a:lnTo>
                  <a:lnTo>
                    <a:pt x="183756" y="29590"/>
                  </a:lnTo>
                  <a:lnTo>
                    <a:pt x="225933" y="13462"/>
                  </a:lnTo>
                  <a:lnTo>
                    <a:pt x="270738" y="3428"/>
                  </a:lnTo>
                  <a:lnTo>
                    <a:pt x="317690" y="0"/>
                  </a:lnTo>
                  <a:lnTo>
                    <a:pt x="364629" y="3428"/>
                  </a:lnTo>
                  <a:lnTo>
                    <a:pt x="409448" y="13462"/>
                  </a:lnTo>
                  <a:lnTo>
                    <a:pt x="451624" y="29590"/>
                  </a:lnTo>
                  <a:lnTo>
                    <a:pt x="490677" y="51307"/>
                  </a:lnTo>
                  <a:lnTo>
                    <a:pt x="526122" y="78104"/>
                  </a:lnTo>
                  <a:lnTo>
                    <a:pt x="557453" y="109474"/>
                  </a:lnTo>
                  <a:lnTo>
                    <a:pt x="584199" y="145033"/>
                  </a:lnTo>
                  <a:lnTo>
                    <a:pt x="605853" y="184150"/>
                  </a:lnTo>
                  <a:lnTo>
                    <a:pt x="621931" y="226313"/>
                  </a:lnTo>
                  <a:lnTo>
                    <a:pt x="631939" y="271272"/>
                  </a:lnTo>
                  <a:lnTo>
                    <a:pt x="635380" y="318262"/>
                  </a:lnTo>
                  <a:lnTo>
                    <a:pt x="631939" y="365251"/>
                  </a:lnTo>
                  <a:lnTo>
                    <a:pt x="621931" y="410210"/>
                  </a:lnTo>
                  <a:lnTo>
                    <a:pt x="605853" y="452374"/>
                  </a:lnTo>
                  <a:lnTo>
                    <a:pt x="584199" y="491489"/>
                  </a:lnTo>
                  <a:lnTo>
                    <a:pt x="557453" y="527050"/>
                  </a:lnTo>
                  <a:lnTo>
                    <a:pt x="526122" y="558418"/>
                  </a:lnTo>
                  <a:lnTo>
                    <a:pt x="490677" y="585215"/>
                  </a:lnTo>
                  <a:lnTo>
                    <a:pt x="451624" y="606932"/>
                  </a:lnTo>
                  <a:lnTo>
                    <a:pt x="409448" y="623062"/>
                  </a:lnTo>
                  <a:lnTo>
                    <a:pt x="364629" y="633094"/>
                  </a:lnTo>
                  <a:lnTo>
                    <a:pt x="317690" y="636524"/>
                  </a:lnTo>
                  <a:lnTo>
                    <a:pt x="270738" y="633094"/>
                  </a:lnTo>
                  <a:lnTo>
                    <a:pt x="225933" y="623062"/>
                  </a:lnTo>
                  <a:lnTo>
                    <a:pt x="183756" y="606932"/>
                  </a:lnTo>
                  <a:lnTo>
                    <a:pt x="144703" y="585215"/>
                  </a:lnTo>
                  <a:lnTo>
                    <a:pt x="109258" y="558418"/>
                  </a:lnTo>
                  <a:lnTo>
                    <a:pt x="77927" y="527050"/>
                  </a:lnTo>
                  <a:lnTo>
                    <a:pt x="51181" y="491489"/>
                  </a:lnTo>
                  <a:lnTo>
                    <a:pt x="29527" y="452374"/>
                  </a:lnTo>
                  <a:lnTo>
                    <a:pt x="13449" y="410210"/>
                  </a:lnTo>
                  <a:lnTo>
                    <a:pt x="3441" y="365251"/>
                  </a:lnTo>
                  <a:lnTo>
                    <a:pt x="0" y="318262"/>
                  </a:lnTo>
                  <a:close/>
                </a:path>
              </a:pathLst>
            </a:custGeom>
            <a:ln w="15240">
              <a:solidFill>
                <a:srgbClr val="AB6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6423" y="2508503"/>
              <a:ext cx="7962900" cy="509270"/>
            </a:xfrm>
            <a:custGeom>
              <a:avLst/>
              <a:gdLst/>
              <a:ahLst/>
              <a:cxnLst/>
              <a:rect l="l" t="t" r="r" b="b"/>
              <a:pathLst>
                <a:path w="7962900" h="509269">
                  <a:moveTo>
                    <a:pt x="7962900" y="0"/>
                  </a:moveTo>
                  <a:lnTo>
                    <a:pt x="0" y="0"/>
                  </a:lnTo>
                  <a:lnTo>
                    <a:pt x="0" y="508762"/>
                  </a:lnTo>
                  <a:lnTo>
                    <a:pt x="7962900" y="508762"/>
                  </a:lnTo>
                  <a:lnTo>
                    <a:pt x="7962900" y="0"/>
                  </a:lnTo>
                  <a:close/>
                </a:path>
              </a:pathLst>
            </a:custGeom>
            <a:solidFill>
              <a:srgbClr val="8FE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6423" y="2508503"/>
              <a:ext cx="7962900" cy="509270"/>
            </a:xfrm>
            <a:custGeom>
              <a:avLst/>
              <a:gdLst/>
              <a:ahLst/>
              <a:cxnLst/>
              <a:rect l="l" t="t" r="r" b="b"/>
              <a:pathLst>
                <a:path w="7962900" h="509269">
                  <a:moveTo>
                    <a:pt x="0" y="508762"/>
                  </a:moveTo>
                  <a:lnTo>
                    <a:pt x="7962900" y="508762"/>
                  </a:lnTo>
                  <a:lnTo>
                    <a:pt x="7962900" y="0"/>
                  </a:lnTo>
                  <a:lnTo>
                    <a:pt x="0" y="0"/>
                  </a:lnTo>
                  <a:lnTo>
                    <a:pt x="0" y="50876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9431" y="244601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317690" y="0"/>
                  </a:moveTo>
                  <a:lnTo>
                    <a:pt x="270738" y="3428"/>
                  </a:lnTo>
                  <a:lnTo>
                    <a:pt x="225933" y="13462"/>
                  </a:lnTo>
                  <a:lnTo>
                    <a:pt x="183756" y="29463"/>
                  </a:lnTo>
                  <a:lnTo>
                    <a:pt x="144703" y="51180"/>
                  </a:lnTo>
                  <a:lnTo>
                    <a:pt x="109258" y="77977"/>
                  </a:lnTo>
                  <a:lnTo>
                    <a:pt x="77927" y="109219"/>
                  </a:lnTo>
                  <a:lnTo>
                    <a:pt x="51181" y="144652"/>
                  </a:lnTo>
                  <a:lnTo>
                    <a:pt x="29527" y="183768"/>
                  </a:lnTo>
                  <a:lnTo>
                    <a:pt x="13449" y="225932"/>
                  </a:lnTo>
                  <a:lnTo>
                    <a:pt x="3441" y="270763"/>
                  </a:lnTo>
                  <a:lnTo>
                    <a:pt x="0" y="317626"/>
                  </a:lnTo>
                  <a:lnTo>
                    <a:pt x="3441" y="364616"/>
                  </a:lnTo>
                  <a:lnTo>
                    <a:pt x="13449" y="409447"/>
                  </a:lnTo>
                  <a:lnTo>
                    <a:pt x="29527" y="451612"/>
                  </a:lnTo>
                  <a:lnTo>
                    <a:pt x="51181" y="490727"/>
                  </a:lnTo>
                  <a:lnTo>
                    <a:pt x="77927" y="526160"/>
                  </a:lnTo>
                  <a:lnTo>
                    <a:pt x="109258" y="557402"/>
                  </a:lnTo>
                  <a:lnTo>
                    <a:pt x="144703" y="584200"/>
                  </a:lnTo>
                  <a:lnTo>
                    <a:pt x="183756" y="605916"/>
                  </a:lnTo>
                  <a:lnTo>
                    <a:pt x="225933" y="621918"/>
                  </a:lnTo>
                  <a:lnTo>
                    <a:pt x="270738" y="631951"/>
                  </a:lnTo>
                  <a:lnTo>
                    <a:pt x="317690" y="635380"/>
                  </a:lnTo>
                  <a:lnTo>
                    <a:pt x="364642" y="631951"/>
                  </a:lnTo>
                  <a:lnTo>
                    <a:pt x="409448" y="621918"/>
                  </a:lnTo>
                  <a:lnTo>
                    <a:pt x="451624" y="605916"/>
                  </a:lnTo>
                  <a:lnTo>
                    <a:pt x="490728" y="584200"/>
                  </a:lnTo>
                  <a:lnTo>
                    <a:pt x="526161" y="557402"/>
                  </a:lnTo>
                  <a:lnTo>
                    <a:pt x="557403" y="526160"/>
                  </a:lnTo>
                  <a:lnTo>
                    <a:pt x="584200" y="490727"/>
                  </a:lnTo>
                  <a:lnTo>
                    <a:pt x="605917" y="451612"/>
                  </a:lnTo>
                  <a:lnTo>
                    <a:pt x="621919" y="409447"/>
                  </a:lnTo>
                  <a:lnTo>
                    <a:pt x="631952" y="364616"/>
                  </a:lnTo>
                  <a:lnTo>
                    <a:pt x="635381" y="317626"/>
                  </a:lnTo>
                  <a:lnTo>
                    <a:pt x="631952" y="270763"/>
                  </a:lnTo>
                  <a:lnTo>
                    <a:pt x="621919" y="225932"/>
                  </a:lnTo>
                  <a:lnTo>
                    <a:pt x="605917" y="183768"/>
                  </a:lnTo>
                  <a:lnTo>
                    <a:pt x="584200" y="144652"/>
                  </a:lnTo>
                  <a:lnTo>
                    <a:pt x="557403" y="109219"/>
                  </a:lnTo>
                  <a:lnTo>
                    <a:pt x="526161" y="77977"/>
                  </a:lnTo>
                  <a:lnTo>
                    <a:pt x="490728" y="51180"/>
                  </a:lnTo>
                  <a:lnTo>
                    <a:pt x="451624" y="29463"/>
                  </a:lnTo>
                  <a:lnTo>
                    <a:pt x="409448" y="13462"/>
                  </a:lnTo>
                  <a:lnTo>
                    <a:pt x="364642" y="3428"/>
                  </a:lnTo>
                  <a:lnTo>
                    <a:pt x="317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9431" y="244601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626"/>
                  </a:moveTo>
                  <a:lnTo>
                    <a:pt x="3441" y="270763"/>
                  </a:lnTo>
                  <a:lnTo>
                    <a:pt x="13449" y="225932"/>
                  </a:lnTo>
                  <a:lnTo>
                    <a:pt x="29527" y="183768"/>
                  </a:lnTo>
                  <a:lnTo>
                    <a:pt x="51181" y="144652"/>
                  </a:lnTo>
                  <a:lnTo>
                    <a:pt x="77927" y="109219"/>
                  </a:lnTo>
                  <a:lnTo>
                    <a:pt x="109258" y="77977"/>
                  </a:lnTo>
                  <a:lnTo>
                    <a:pt x="144703" y="51180"/>
                  </a:lnTo>
                  <a:lnTo>
                    <a:pt x="183756" y="29463"/>
                  </a:lnTo>
                  <a:lnTo>
                    <a:pt x="225933" y="13462"/>
                  </a:lnTo>
                  <a:lnTo>
                    <a:pt x="270738" y="3428"/>
                  </a:lnTo>
                  <a:lnTo>
                    <a:pt x="317690" y="0"/>
                  </a:lnTo>
                  <a:lnTo>
                    <a:pt x="364642" y="3428"/>
                  </a:lnTo>
                  <a:lnTo>
                    <a:pt x="409448" y="13462"/>
                  </a:lnTo>
                  <a:lnTo>
                    <a:pt x="451624" y="29463"/>
                  </a:lnTo>
                  <a:lnTo>
                    <a:pt x="490728" y="51180"/>
                  </a:lnTo>
                  <a:lnTo>
                    <a:pt x="526161" y="77977"/>
                  </a:lnTo>
                  <a:lnTo>
                    <a:pt x="557403" y="109219"/>
                  </a:lnTo>
                  <a:lnTo>
                    <a:pt x="584200" y="144652"/>
                  </a:lnTo>
                  <a:lnTo>
                    <a:pt x="605917" y="183768"/>
                  </a:lnTo>
                  <a:lnTo>
                    <a:pt x="621919" y="225932"/>
                  </a:lnTo>
                  <a:lnTo>
                    <a:pt x="631952" y="270763"/>
                  </a:lnTo>
                  <a:lnTo>
                    <a:pt x="635381" y="317626"/>
                  </a:lnTo>
                  <a:lnTo>
                    <a:pt x="631952" y="364616"/>
                  </a:lnTo>
                  <a:lnTo>
                    <a:pt x="621919" y="409447"/>
                  </a:lnTo>
                  <a:lnTo>
                    <a:pt x="605917" y="451612"/>
                  </a:lnTo>
                  <a:lnTo>
                    <a:pt x="584200" y="490727"/>
                  </a:lnTo>
                  <a:lnTo>
                    <a:pt x="557403" y="526160"/>
                  </a:lnTo>
                  <a:lnTo>
                    <a:pt x="526161" y="557402"/>
                  </a:lnTo>
                  <a:lnTo>
                    <a:pt x="490728" y="584200"/>
                  </a:lnTo>
                  <a:lnTo>
                    <a:pt x="451624" y="605916"/>
                  </a:lnTo>
                  <a:lnTo>
                    <a:pt x="409448" y="621918"/>
                  </a:lnTo>
                  <a:lnTo>
                    <a:pt x="364642" y="631951"/>
                  </a:lnTo>
                  <a:lnTo>
                    <a:pt x="317690" y="635380"/>
                  </a:lnTo>
                  <a:lnTo>
                    <a:pt x="270738" y="631951"/>
                  </a:lnTo>
                  <a:lnTo>
                    <a:pt x="225933" y="621918"/>
                  </a:lnTo>
                  <a:lnTo>
                    <a:pt x="183756" y="605916"/>
                  </a:lnTo>
                  <a:lnTo>
                    <a:pt x="144703" y="584200"/>
                  </a:lnTo>
                  <a:lnTo>
                    <a:pt x="109258" y="557402"/>
                  </a:lnTo>
                  <a:lnTo>
                    <a:pt x="77927" y="526160"/>
                  </a:lnTo>
                  <a:lnTo>
                    <a:pt x="51181" y="490727"/>
                  </a:lnTo>
                  <a:lnTo>
                    <a:pt x="29527" y="451612"/>
                  </a:lnTo>
                  <a:lnTo>
                    <a:pt x="13449" y="409447"/>
                  </a:lnTo>
                  <a:lnTo>
                    <a:pt x="3441" y="364616"/>
                  </a:lnTo>
                  <a:lnTo>
                    <a:pt x="0" y="317626"/>
                  </a:lnTo>
                  <a:close/>
                </a:path>
              </a:pathLst>
            </a:custGeom>
            <a:ln w="15240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6631" y="3276599"/>
              <a:ext cx="7882255" cy="509270"/>
            </a:xfrm>
            <a:custGeom>
              <a:avLst/>
              <a:gdLst/>
              <a:ahLst/>
              <a:cxnLst/>
              <a:rect l="l" t="t" r="r" b="b"/>
              <a:pathLst>
                <a:path w="7882255" h="509270">
                  <a:moveTo>
                    <a:pt x="7882001" y="0"/>
                  </a:moveTo>
                  <a:lnTo>
                    <a:pt x="0" y="0"/>
                  </a:lnTo>
                  <a:lnTo>
                    <a:pt x="0" y="508762"/>
                  </a:lnTo>
                  <a:lnTo>
                    <a:pt x="7882001" y="508762"/>
                  </a:lnTo>
                  <a:lnTo>
                    <a:pt x="78820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38680" y="3292805"/>
            <a:ext cx="7389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Qualified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Indian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Credit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1812" y="3201923"/>
            <a:ext cx="8298180" cy="2117090"/>
            <a:chOff x="781812" y="3201923"/>
            <a:chExt cx="8298180" cy="2117090"/>
          </a:xfrm>
        </p:grpSpPr>
        <p:sp>
          <p:nvSpPr>
            <p:cNvPr id="26" name="object 26"/>
            <p:cNvSpPr/>
            <p:nvPr/>
          </p:nvSpPr>
          <p:spPr>
            <a:xfrm>
              <a:off x="868680" y="3209543"/>
              <a:ext cx="636905" cy="636905"/>
            </a:xfrm>
            <a:custGeom>
              <a:avLst/>
              <a:gdLst/>
              <a:ahLst/>
              <a:cxnLst/>
              <a:rect l="l" t="t" r="r" b="b"/>
              <a:pathLst>
                <a:path w="636905" h="636904">
                  <a:moveTo>
                    <a:pt x="318261" y="0"/>
                  </a:moveTo>
                  <a:lnTo>
                    <a:pt x="271233" y="3428"/>
                  </a:lnTo>
                  <a:lnTo>
                    <a:pt x="226339" y="13461"/>
                  </a:lnTo>
                  <a:lnTo>
                    <a:pt x="184086" y="29590"/>
                  </a:lnTo>
                  <a:lnTo>
                    <a:pt x="144970" y="51307"/>
                  </a:lnTo>
                  <a:lnTo>
                    <a:pt x="109461" y="78104"/>
                  </a:lnTo>
                  <a:lnTo>
                    <a:pt x="78066" y="109473"/>
                  </a:lnTo>
                  <a:lnTo>
                    <a:pt x="51269" y="145033"/>
                  </a:lnTo>
                  <a:lnTo>
                    <a:pt x="29578" y="184150"/>
                  </a:lnTo>
                  <a:lnTo>
                    <a:pt x="13474" y="226313"/>
                  </a:lnTo>
                  <a:lnTo>
                    <a:pt x="3454" y="271271"/>
                  </a:lnTo>
                  <a:lnTo>
                    <a:pt x="0" y="318261"/>
                  </a:lnTo>
                  <a:lnTo>
                    <a:pt x="3454" y="365251"/>
                  </a:lnTo>
                  <a:lnTo>
                    <a:pt x="13474" y="410209"/>
                  </a:lnTo>
                  <a:lnTo>
                    <a:pt x="29578" y="452373"/>
                  </a:lnTo>
                  <a:lnTo>
                    <a:pt x="51269" y="491489"/>
                  </a:lnTo>
                  <a:lnTo>
                    <a:pt x="78066" y="527049"/>
                  </a:lnTo>
                  <a:lnTo>
                    <a:pt x="109461" y="558418"/>
                  </a:lnTo>
                  <a:lnTo>
                    <a:pt x="144970" y="585215"/>
                  </a:lnTo>
                  <a:lnTo>
                    <a:pt x="184086" y="606932"/>
                  </a:lnTo>
                  <a:lnTo>
                    <a:pt x="226339" y="623061"/>
                  </a:lnTo>
                  <a:lnTo>
                    <a:pt x="271233" y="633094"/>
                  </a:lnTo>
                  <a:lnTo>
                    <a:pt x="318261" y="636523"/>
                  </a:lnTo>
                  <a:lnTo>
                    <a:pt x="365290" y="633094"/>
                  </a:lnTo>
                  <a:lnTo>
                    <a:pt x="410209" y="623061"/>
                  </a:lnTo>
                  <a:lnTo>
                    <a:pt x="452373" y="606932"/>
                  </a:lnTo>
                  <a:lnTo>
                    <a:pt x="491489" y="585215"/>
                  </a:lnTo>
                  <a:lnTo>
                    <a:pt x="527050" y="558418"/>
                  </a:lnTo>
                  <a:lnTo>
                    <a:pt x="558419" y="527049"/>
                  </a:lnTo>
                  <a:lnTo>
                    <a:pt x="585216" y="491489"/>
                  </a:lnTo>
                  <a:lnTo>
                    <a:pt x="606932" y="452373"/>
                  </a:lnTo>
                  <a:lnTo>
                    <a:pt x="623061" y="410209"/>
                  </a:lnTo>
                  <a:lnTo>
                    <a:pt x="633094" y="365251"/>
                  </a:lnTo>
                  <a:lnTo>
                    <a:pt x="636523" y="318261"/>
                  </a:lnTo>
                  <a:lnTo>
                    <a:pt x="633094" y="271271"/>
                  </a:lnTo>
                  <a:lnTo>
                    <a:pt x="623061" y="226313"/>
                  </a:lnTo>
                  <a:lnTo>
                    <a:pt x="606932" y="184150"/>
                  </a:lnTo>
                  <a:lnTo>
                    <a:pt x="585216" y="145033"/>
                  </a:lnTo>
                  <a:lnTo>
                    <a:pt x="558419" y="109473"/>
                  </a:lnTo>
                  <a:lnTo>
                    <a:pt x="527050" y="78104"/>
                  </a:lnTo>
                  <a:lnTo>
                    <a:pt x="491489" y="51307"/>
                  </a:lnTo>
                  <a:lnTo>
                    <a:pt x="452373" y="29590"/>
                  </a:lnTo>
                  <a:lnTo>
                    <a:pt x="410209" y="13461"/>
                  </a:lnTo>
                  <a:lnTo>
                    <a:pt x="365290" y="3428"/>
                  </a:lnTo>
                  <a:lnTo>
                    <a:pt x="318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8680" y="3209543"/>
              <a:ext cx="636905" cy="636905"/>
            </a:xfrm>
            <a:custGeom>
              <a:avLst/>
              <a:gdLst/>
              <a:ahLst/>
              <a:cxnLst/>
              <a:rect l="l" t="t" r="r" b="b"/>
              <a:pathLst>
                <a:path w="636905" h="636904">
                  <a:moveTo>
                    <a:pt x="0" y="318261"/>
                  </a:moveTo>
                  <a:lnTo>
                    <a:pt x="3454" y="271271"/>
                  </a:lnTo>
                  <a:lnTo>
                    <a:pt x="13474" y="226313"/>
                  </a:lnTo>
                  <a:lnTo>
                    <a:pt x="29578" y="184150"/>
                  </a:lnTo>
                  <a:lnTo>
                    <a:pt x="51269" y="145033"/>
                  </a:lnTo>
                  <a:lnTo>
                    <a:pt x="78066" y="109473"/>
                  </a:lnTo>
                  <a:lnTo>
                    <a:pt x="109461" y="78104"/>
                  </a:lnTo>
                  <a:lnTo>
                    <a:pt x="144970" y="51307"/>
                  </a:lnTo>
                  <a:lnTo>
                    <a:pt x="184086" y="29590"/>
                  </a:lnTo>
                  <a:lnTo>
                    <a:pt x="226339" y="13461"/>
                  </a:lnTo>
                  <a:lnTo>
                    <a:pt x="271233" y="3428"/>
                  </a:lnTo>
                  <a:lnTo>
                    <a:pt x="318261" y="0"/>
                  </a:lnTo>
                  <a:lnTo>
                    <a:pt x="365290" y="3428"/>
                  </a:lnTo>
                  <a:lnTo>
                    <a:pt x="410209" y="13461"/>
                  </a:lnTo>
                  <a:lnTo>
                    <a:pt x="452373" y="29590"/>
                  </a:lnTo>
                  <a:lnTo>
                    <a:pt x="491489" y="51307"/>
                  </a:lnTo>
                  <a:lnTo>
                    <a:pt x="527050" y="78104"/>
                  </a:lnTo>
                  <a:lnTo>
                    <a:pt x="558419" y="109473"/>
                  </a:lnTo>
                  <a:lnTo>
                    <a:pt x="585216" y="145033"/>
                  </a:lnTo>
                  <a:lnTo>
                    <a:pt x="606932" y="184150"/>
                  </a:lnTo>
                  <a:lnTo>
                    <a:pt x="623061" y="226313"/>
                  </a:lnTo>
                  <a:lnTo>
                    <a:pt x="633094" y="271271"/>
                  </a:lnTo>
                  <a:lnTo>
                    <a:pt x="636523" y="318261"/>
                  </a:lnTo>
                  <a:lnTo>
                    <a:pt x="633094" y="365251"/>
                  </a:lnTo>
                  <a:lnTo>
                    <a:pt x="623061" y="410209"/>
                  </a:lnTo>
                  <a:lnTo>
                    <a:pt x="606932" y="452373"/>
                  </a:lnTo>
                  <a:lnTo>
                    <a:pt x="585216" y="491489"/>
                  </a:lnTo>
                  <a:lnTo>
                    <a:pt x="558419" y="527049"/>
                  </a:lnTo>
                  <a:lnTo>
                    <a:pt x="527050" y="558418"/>
                  </a:lnTo>
                  <a:lnTo>
                    <a:pt x="491489" y="585215"/>
                  </a:lnTo>
                  <a:lnTo>
                    <a:pt x="452373" y="606932"/>
                  </a:lnTo>
                  <a:lnTo>
                    <a:pt x="410209" y="623061"/>
                  </a:lnTo>
                  <a:lnTo>
                    <a:pt x="365290" y="633094"/>
                  </a:lnTo>
                  <a:lnTo>
                    <a:pt x="318261" y="636523"/>
                  </a:lnTo>
                  <a:lnTo>
                    <a:pt x="271233" y="633094"/>
                  </a:lnTo>
                  <a:lnTo>
                    <a:pt x="226339" y="623061"/>
                  </a:lnTo>
                  <a:lnTo>
                    <a:pt x="184086" y="606932"/>
                  </a:lnTo>
                  <a:lnTo>
                    <a:pt x="144970" y="585215"/>
                  </a:lnTo>
                  <a:lnTo>
                    <a:pt x="109461" y="558418"/>
                  </a:lnTo>
                  <a:lnTo>
                    <a:pt x="78066" y="527049"/>
                  </a:lnTo>
                  <a:lnTo>
                    <a:pt x="51269" y="491489"/>
                  </a:lnTo>
                  <a:lnTo>
                    <a:pt x="29578" y="452373"/>
                  </a:lnTo>
                  <a:lnTo>
                    <a:pt x="13474" y="410209"/>
                  </a:lnTo>
                  <a:lnTo>
                    <a:pt x="3454" y="365251"/>
                  </a:lnTo>
                  <a:lnTo>
                    <a:pt x="0" y="318261"/>
                  </a:lnTo>
                  <a:close/>
                </a:path>
              </a:pathLst>
            </a:custGeom>
            <a:ln w="15240">
              <a:solidFill>
                <a:srgbClr val="BB56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91184" y="4038599"/>
              <a:ext cx="7961630" cy="509270"/>
            </a:xfrm>
            <a:custGeom>
              <a:avLst/>
              <a:gdLst/>
              <a:ahLst/>
              <a:cxnLst/>
              <a:rect l="l" t="t" r="r" b="b"/>
              <a:pathLst>
                <a:path w="7961630" h="509270">
                  <a:moveTo>
                    <a:pt x="7961122" y="0"/>
                  </a:moveTo>
                  <a:lnTo>
                    <a:pt x="0" y="0"/>
                  </a:lnTo>
                  <a:lnTo>
                    <a:pt x="0" y="508762"/>
                  </a:lnTo>
                  <a:lnTo>
                    <a:pt x="7961122" y="508762"/>
                  </a:lnTo>
                  <a:lnTo>
                    <a:pt x="7961122" y="0"/>
                  </a:lnTo>
                  <a:close/>
                </a:path>
              </a:pathLst>
            </a:custGeom>
            <a:solidFill>
              <a:srgbClr val="8FE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91184" y="4038599"/>
              <a:ext cx="7961630" cy="509270"/>
            </a:xfrm>
            <a:custGeom>
              <a:avLst/>
              <a:gdLst/>
              <a:ahLst/>
              <a:cxnLst/>
              <a:rect l="l" t="t" r="r" b="b"/>
              <a:pathLst>
                <a:path w="7961630" h="509270">
                  <a:moveTo>
                    <a:pt x="0" y="508762"/>
                  </a:moveTo>
                  <a:lnTo>
                    <a:pt x="7961122" y="508762"/>
                  </a:lnTo>
                  <a:lnTo>
                    <a:pt x="7961122" y="0"/>
                  </a:lnTo>
                  <a:lnTo>
                    <a:pt x="0" y="0"/>
                  </a:lnTo>
                  <a:lnTo>
                    <a:pt x="0" y="50876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9432" y="3974591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317690" y="0"/>
                  </a:moveTo>
                  <a:lnTo>
                    <a:pt x="270738" y="3428"/>
                  </a:lnTo>
                  <a:lnTo>
                    <a:pt x="225933" y="13461"/>
                  </a:lnTo>
                  <a:lnTo>
                    <a:pt x="183756" y="29463"/>
                  </a:lnTo>
                  <a:lnTo>
                    <a:pt x="144703" y="51180"/>
                  </a:lnTo>
                  <a:lnTo>
                    <a:pt x="109258" y="77977"/>
                  </a:lnTo>
                  <a:lnTo>
                    <a:pt x="77927" y="109219"/>
                  </a:lnTo>
                  <a:lnTo>
                    <a:pt x="51181" y="144652"/>
                  </a:lnTo>
                  <a:lnTo>
                    <a:pt x="29527" y="183768"/>
                  </a:lnTo>
                  <a:lnTo>
                    <a:pt x="13449" y="225932"/>
                  </a:lnTo>
                  <a:lnTo>
                    <a:pt x="3441" y="270763"/>
                  </a:lnTo>
                  <a:lnTo>
                    <a:pt x="0" y="317626"/>
                  </a:lnTo>
                  <a:lnTo>
                    <a:pt x="3441" y="364616"/>
                  </a:lnTo>
                  <a:lnTo>
                    <a:pt x="13449" y="409447"/>
                  </a:lnTo>
                  <a:lnTo>
                    <a:pt x="29527" y="451611"/>
                  </a:lnTo>
                  <a:lnTo>
                    <a:pt x="51181" y="490727"/>
                  </a:lnTo>
                  <a:lnTo>
                    <a:pt x="77927" y="526160"/>
                  </a:lnTo>
                  <a:lnTo>
                    <a:pt x="109258" y="557402"/>
                  </a:lnTo>
                  <a:lnTo>
                    <a:pt x="144703" y="584199"/>
                  </a:lnTo>
                  <a:lnTo>
                    <a:pt x="183756" y="605916"/>
                  </a:lnTo>
                  <a:lnTo>
                    <a:pt x="225933" y="621918"/>
                  </a:lnTo>
                  <a:lnTo>
                    <a:pt x="270738" y="631951"/>
                  </a:lnTo>
                  <a:lnTo>
                    <a:pt x="317690" y="635380"/>
                  </a:lnTo>
                  <a:lnTo>
                    <a:pt x="364642" y="631951"/>
                  </a:lnTo>
                  <a:lnTo>
                    <a:pt x="409448" y="621918"/>
                  </a:lnTo>
                  <a:lnTo>
                    <a:pt x="451624" y="605916"/>
                  </a:lnTo>
                  <a:lnTo>
                    <a:pt x="490728" y="584199"/>
                  </a:lnTo>
                  <a:lnTo>
                    <a:pt x="526161" y="557402"/>
                  </a:lnTo>
                  <a:lnTo>
                    <a:pt x="557403" y="526160"/>
                  </a:lnTo>
                  <a:lnTo>
                    <a:pt x="584200" y="490727"/>
                  </a:lnTo>
                  <a:lnTo>
                    <a:pt x="605917" y="451611"/>
                  </a:lnTo>
                  <a:lnTo>
                    <a:pt x="621919" y="409447"/>
                  </a:lnTo>
                  <a:lnTo>
                    <a:pt x="631952" y="364616"/>
                  </a:lnTo>
                  <a:lnTo>
                    <a:pt x="635381" y="317626"/>
                  </a:lnTo>
                  <a:lnTo>
                    <a:pt x="631952" y="270763"/>
                  </a:lnTo>
                  <a:lnTo>
                    <a:pt x="621919" y="225932"/>
                  </a:lnTo>
                  <a:lnTo>
                    <a:pt x="605917" y="183768"/>
                  </a:lnTo>
                  <a:lnTo>
                    <a:pt x="584200" y="144652"/>
                  </a:lnTo>
                  <a:lnTo>
                    <a:pt x="557403" y="109219"/>
                  </a:lnTo>
                  <a:lnTo>
                    <a:pt x="526161" y="77977"/>
                  </a:lnTo>
                  <a:lnTo>
                    <a:pt x="490728" y="51180"/>
                  </a:lnTo>
                  <a:lnTo>
                    <a:pt x="451624" y="29463"/>
                  </a:lnTo>
                  <a:lnTo>
                    <a:pt x="409448" y="13461"/>
                  </a:lnTo>
                  <a:lnTo>
                    <a:pt x="364642" y="3428"/>
                  </a:lnTo>
                  <a:lnTo>
                    <a:pt x="317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9432" y="3974591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626"/>
                  </a:moveTo>
                  <a:lnTo>
                    <a:pt x="3441" y="270763"/>
                  </a:lnTo>
                  <a:lnTo>
                    <a:pt x="13449" y="225932"/>
                  </a:lnTo>
                  <a:lnTo>
                    <a:pt x="29527" y="183768"/>
                  </a:lnTo>
                  <a:lnTo>
                    <a:pt x="51181" y="144652"/>
                  </a:lnTo>
                  <a:lnTo>
                    <a:pt x="77927" y="109219"/>
                  </a:lnTo>
                  <a:lnTo>
                    <a:pt x="109258" y="77977"/>
                  </a:lnTo>
                  <a:lnTo>
                    <a:pt x="144703" y="51180"/>
                  </a:lnTo>
                  <a:lnTo>
                    <a:pt x="183756" y="29463"/>
                  </a:lnTo>
                  <a:lnTo>
                    <a:pt x="225933" y="13461"/>
                  </a:lnTo>
                  <a:lnTo>
                    <a:pt x="270738" y="3428"/>
                  </a:lnTo>
                  <a:lnTo>
                    <a:pt x="317690" y="0"/>
                  </a:lnTo>
                  <a:lnTo>
                    <a:pt x="364642" y="3428"/>
                  </a:lnTo>
                  <a:lnTo>
                    <a:pt x="409448" y="13461"/>
                  </a:lnTo>
                  <a:lnTo>
                    <a:pt x="451624" y="29463"/>
                  </a:lnTo>
                  <a:lnTo>
                    <a:pt x="490728" y="51180"/>
                  </a:lnTo>
                  <a:lnTo>
                    <a:pt x="526161" y="77977"/>
                  </a:lnTo>
                  <a:lnTo>
                    <a:pt x="557403" y="109219"/>
                  </a:lnTo>
                  <a:lnTo>
                    <a:pt x="584200" y="144652"/>
                  </a:lnTo>
                  <a:lnTo>
                    <a:pt x="605917" y="183768"/>
                  </a:lnTo>
                  <a:lnTo>
                    <a:pt x="621919" y="225932"/>
                  </a:lnTo>
                  <a:lnTo>
                    <a:pt x="631952" y="270763"/>
                  </a:lnTo>
                  <a:lnTo>
                    <a:pt x="635381" y="317626"/>
                  </a:lnTo>
                  <a:lnTo>
                    <a:pt x="631952" y="364616"/>
                  </a:lnTo>
                  <a:lnTo>
                    <a:pt x="621919" y="409447"/>
                  </a:lnTo>
                  <a:lnTo>
                    <a:pt x="605917" y="451611"/>
                  </a:lnTo>
                  <a:lnTo>
                    <a:pt x="584200" y="490727"/>
                  </a:lnTo>
                  <a:lnTo>
                    <a:pt x="557403" y="526160"/>
                  </a:lnTo>
                  <a:lnTo>
                    <a:pt x="526161" y="557402"/>
                  </a:lnTo>
                  <a:lnTo>
                    <a:pt x="490728" y="584199"/>
                  </a:lnTo>
                  <a:lnTo>
                    <a:pt x="451624" y="605916"/>
                  </a:lnTo>
                  <a:lnTo>
                    <a:pt x="409448" y="621918"/>
                  </a:lnTo>
                  <a:lnTo>
                    <a:pt x="364642" y="631951"/>
                  </a:lnTo>
                  <a:lnTo>
                    <a:pt x="317690" y="635380"/>
                  </a:lnTo>
                  <a:lnTo>
                    <a:pt x="270738" y="631951"/>
                  </a:lnTo>
                  <a:lnTo>
                    <a:pt x="225933" y="621918"/>
                  </a:lnTo>
                  <a:lnTo>
                    <a:pt x="183756" y="605916"/>
                  </a:lnTo>
                  <a:lnTo>
                    <a:pt x="144703" y="584199"/>
                  </a:lnTo>
                  <a:lnTo>
                    <a:pt x="109258" y="557402"/>
                  </a:lnTo>
                  <a:lnTo>
                    <a:pt x="77927" y="526160"/>
                  </a:lnTo>
                  <a:lnTo>
                    <a:pt x="51181" y="490727"/>
                  </a:lnTo>
                  <a:lnTo>
                    <a:pt x="29527" y="451611"/>
                  </a:lnTo>
                  <a:lnTo>
                    <a:pt x="13449" y="409447"/>
                  </a:lnTo>
                  <a:lnTo>
                    <a:pt x="3441" y="364616"/>
                  </a:lnTo>
                  <a:lnTo>
                    <a:pt x="0" y="317626"/>
                  </a:lnTo>
                  <a:close/>
                </a:path>
              </a:pathLst>
            </a:custGeom>
            <a:ln w="1524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8012" y="4802123"/>
              <a:ext cx="8214359" cy="509270"/>
            </a:xfrm>
            <a:custGeom>
              <a:avLst/>
              <a:gdLst/>
              <a:ahLst/>
              <a:cxnLst/>
              <a:rect l="l" t="t" r="r" b="b"/>
              <a:pathLst>
                <a:path w="8214359" h="509270">
                  <a:moveTo>
                    <a:pt x="8214359" y="0"/>
                  </a:moveTo>
                  <a:lnTo>
                    <a:pt x="0" y="0"/>
                  </a:lnTo>
                  <a:lnTo>
                    <a:pt x="0" y="508762"/>
                  </a:lnTo>
                  <a:lnTo>
                    <a:pt x="8214359" y="508762"/>
                  </a:lnTo>
                  <a:lnTo>
                    <a:pt x="8214359" y="0"/>
                  </a:lnTo>
                  <a:close/>
                </a:path>
              </a:pathLst>
            </a:custGeom>
            <a:solidFill>
              <a:srgbClr val="EEA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8012" y="4802123"/>
              <a:ext cx="8214359" cy="509270"/>
            </a:xfrm>
            <a:custGeom>
              <a:avLst/>
              <a:gdLst/>
              <a:ahLst/>
              <a:cxnLst/>
              <a:rect l="l" t="t" r="r" b="b"/>
              <a:pathLst>
                <a:path w="8214359" h="509270">
                  <a:moveTo>
                    <a:pt x="0" y="508762"/>
                  </a:moveTo>
                  <a:lnTo>
                    <a:pt x="8214359" y="508762"/>
                  </a:lnTo>
                  <a:lnTo>
                    <a:pt x="8214359" y="0"/>
                  </a:lnTo>
                  <a:lnTo>
                    <a:pt x="0" y="0"/>
                  </a:lnTo>
                  <a:lnTo>
                    <a:pt x="0" y="50876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48867" y="4819650"/>
            <a:ext cx="58051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First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to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lay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under-river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metro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track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(Kolkata)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056" y="4730496"/>
            <a:ext cx="9009380" cy="1415415"/>
            <a:chOff x="67056" y="4730496"/>
            <a:chExt cx="9009380" cy="1415415"/>
          </a:xfrm>
        </p:grpSpPr>
        <p:sp>
          <p:nvSpPr>
            <p:cNvPr id="36" name="object 36"/>
            <p:cNvSpPr/>
            <p:nvPr/>
          </p:nvSpPr>
          <p:spPr>
            <a:xfrm>
              <a:off x="536447" y="4738116"/>
              <a:ext cx="635635" cy="636905"/>
            </a:xfrm>
            <a:custGeom>
              <a:avLst/>
              <a:gdLst/>
              <a:ahLst/>
              <a:cxnLst/>
              <a:rect l="l" t="t" r="r" b="b"/>
              <a:pathLst>
                <a:path w="635635" h="636904">
                  <a:moveTo>
                    <a:pt x="317690" y="0"/>
                  </a:moveTo>
                  <a:lnTo>
                    <a:pt x="270738" y="3428"/>
                  </a:lnTo>
                  <a:lnTo>
                    <a:pt x="225933" y="13461"/>
                  </a:lnTo>
                  <a:lnTo>
                    <a:pt x="183756" y="29590"/>
                  </a:lnTo>
                  <a:lnTo>
                    <a:pt x="144703" y="51307"/>
                  </a:lnTo>
                  <a:lnTo>
                    <a:pt x="109258" y="78104"/>
                  </a:lnTo>
                  <a:lnTo>
                    <a:pt x="77927" y="109473"/>
                  </a:lnTo>
                  <a:lnTo>
                    <a:pt x="51181" y="145033"/>
                  </a:lnTo>
                  <a:lnTo>
                    <a:pt x="29527" y="184149"/>
                  </a:lnTo>
                  <a:lnTo>
                    <a:pt x="13449" y="226313"/>
                  </a:lnTo>
                  <a:lnTo>
                    <a:pt x="3441" y="271271"/>
                  </a:lnTo>
                  <a:lnTo>
                    <a:pt x="0" y="318261"/>
                  </a:lnTo>
                  <a:lnTo>
                    <a:pt x="3441" y="365251"/>
                  </a:lnTo>
                  <a:lnTo>
                    <a:pt x="13449" y="410209"/>
                  </a:lnTo>
                  <a:lnTo>
                    <a:pt x="29527" y="452373"/>
                  </a:lnTo>
                  <a:lnTo>
                    <a:pt x="51181" y="491489"/>
                  </a:lnTo>
                  <a:lnTo>
                    <a:pt x="77927" y="527049"/>
                  </a:lnTo>
                  <a:lnTo>
                    <a:pt x="109258" y="558418"/>
                  </a:lnTo>
                  <a:lnTo>
                    <a:pt x="144703" y="585215"/>
                  </a:lnTo>
                  <a:lnTo>
                    <a:pt x="183756" y="606932"/>
                  </a:lnTo>
                  <a:lnTo>
                    <a:pt x="225933" y="623061"/>
                  </a:lnTo>
                  <a:lnTo>
                    <a:pt x="270738" y="633094"/>
                  </a:lnTo>
                  <a:lnTo>
                    <a:pt x="317690" y="636523"/>
                  </a:lnTo>
                  <a:lnTo>
                    <a:pt x="364629" y="633094"/>
                  </a:lnTo>
                  <a:lnTo>
                    <a:pt x="409448" y="623061"/>
                  </a:lnTo>
                  <a:lnTo>
                    <a:pt x="451624" y="606932"/>
                  </a:lnTo>
                  <a:lnTo>
                    <a:pt x="490677" y="585215"/>
                  </a:lnTo>
                  <a:lnTo>
                    <a:pt x="526122" y="558418"/>
                  </a:lnTo>
                  <a:lnTo>
                    <a:pt x="557453" y="527049"/>
                  </a:lnTo>
                  <a:lnTo>
                    <a:pt x="584199" y="491489"/>
                  </a:lnTo>
                  <a:lnTo>
                    <a:pt x="605853" y="452373"/>
                  </a:lnTo>
                  <a:lnTo>
                    <a:pt x="621931" y="410209"/>
                  </a:lnTo>
                  <a:lnTo>
                    <a:pt x="631939" y="365251"/>
                  </a:lnTo>
                  <a:lnTo>
                    <a:pt x="635380" y="318261"/>
                  </a:lnTo>
                  <a:lnTo>
                    <a:pt x="631939" y="271271"/>
                  </a:lnTo>
                  <a:lnTo>
                    <a:pt x="621931" y="226313"/>
                  </a:lnTo>
                  <a:lnTo>
                    <a:pt x="605853" y="184149"/>
                  </a:lnTo>
                  <a:lnTo>
                    <a:pt x="584199" y="145033"/>
                  </a:lnTo>
                  <a:lnTo>
                    <a:pt x="557453" y="109473"/>
                  </a:lnTo>
                  <a:lnTo>
                    <a:pt x="526122" y="78104"/>
                  </a:lnTo>
                  <a:lnTo>
                    <a:pt x="490677" y="51307"/>
                  </a:lnTo>
                  <a:lnTo>
                    <a:pt x="451624" y="29590"/>
                  </a:lnTo>
                  <a:lnTo>
                    <a:pt x="409448" y="13461"/>
                  </a:lnTo>
                  <a:lnTo>
                    <a:pt x="364629" y="3428"/>
                  </a:lnTo>
                  <a:lnTo>
                    <a:pt x="317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447" y="4738116"/>
              <a:ext cx="635635" cy="636905"/>
            </a:xfrm>
            <a:custGeom>
              <a:avLst/>
              <a:gdLst/>
              <a:ahLst/>
              <a:cxnLst/>
              <a:rect l="l" t="t" r="r" b="b"/>
              <a:pathLst>
                <a:path w="635635" h="636904">
                  <a:moveTo>
                    <a:pt x="0" y="318261"/>
                  </a:moveTo>
                  <a:lnTo>
                    <a:pt x="3441" y="271271"/>
                  </a:lnTo>
                  <a:lnTo>
                    <a:pt x="13449" y="226313"/>
                  </a:lnTo>
                  <a:lnTo>
                    <a:pt x="29527" y="184149"/>
                  </a:lnTo>
                  <a:lnTo>
                    <a:pt x="51181" y="145033"/>
                  </a:lnTo>
                  <a:lnTo>
                    <a:pt x="77927" y="109473"/>
                  </a:lnTo>
                  <a:lnTo>
                    <a:pt x="109258" y="78104"/>
                  </a:lnTo>
                  <a:lnTo>
                    <a:pt x="144703" y="51307"/>
                  </a:lnTo>
                  <a:lnTo>
                    <a:pt x="183756" y="29590"/>
                  </a:lnTo>
                  <a:lnTo>
                    <a:pt x="225933" y="13461"/>
                  </a:lnTo>
                  <a:lnTo>
                    <a:pt x="270738" y="3428"/>
                  </a:lnTo>
                  <a:lnTo>
                    <a:pt x="317690" y="0"/>
                  </a:lnTo>
                  <a:lnTo>
                    <a:pt x="364629" y="3428"/>
                  </a:lnTo>
                  <a:lnTo>
                    <a:pt x="409448" y="13461"/>
                  </a:lnTo>
                  <a:lnTo>
                    <a:pt x="451624" y="29590"/>
                  </a:lnTo>
                  <a:lnTo>
                    <a:pt x="490677" y="51307"/>
                  </a:lnTo>
                  <a:lnTo>
                    <a:pt x="526122" y="78104"/>
                  </a:lnTo>
                  <a:lnTo>
                    <a:pt x="557453" y="109473"/>
                  </a:lnTo>
                  <a:lnTo>
                    <a:pt x="584199" y="145033"/>
                  </a:lnTo>
                  <a:lnTo>
                    <a:pt x="605853" y="184149"/>
                  </a:lnTo>
                  <a:lnTo>
                    <a:pt x="621931" y="226313"/>
                  </a:lnTo>
                  <a:lnTo>
                    <a:pt x="631939" y="271271"/>
                  </a:lnTo>
                  <a:lnTo>
                    <a:pt x="635380" y="318261"/>
                  </a:lnTo>
                  <a:lnTo>
                    <a:pt x="631939" y="365251"/>
                  </a:lnTo>
                  <a:lnTo>
                    <a:pt x="621931" y="410209"/>
                  </a:lnTo>
                  <a:lnTo>
                    <a:pt x="605853" y="452373"/>
                  </a:lnTo>
                  <a:lnTo>
                    <a:pt x="584199" y="491489"/>
                  </a:lnTo>
                  <a:lnTo>
                    <a:pt x="557453" y="527049"/>
                  </a:lnTo>
                  <a:lnTo>
                    <a:pt x="526122" y="558418"/>
                  </a:lnTo>
                  <a:lnTo>
                    <a:pt x="490677" y="585215"/>
                  </a:lnTo>
                  <a:lnTo>
                    <a:pt x="451624" y="606932"/>
                  </a:lnTo>
                  <a:lnTo>
                    <a:pt x="409448" y="623061"/>
                  </a:lnTo>
                  <a:lnTo>
                    <a:pt x="364629" y="633094"/>
                  </a:lnTo>
                  <a:lnTo>
                    <a:pt x="317690" y="636523"/>
                  </a:lnTo>
                  <a:lnTo>
                    <a:pt x="270738" y="633094"/>
                  </a:lnTo>
                  <a:lnTo>
                    <a:pt x="225933" y="623061"/>
                  </a:lnTo>
                  <a:lnTo>
                    <a:pt x="183756" y="606932"/>
                  </a:lnTo>
                  <a:lnTo>
                    <a:pt x="144703" y="585215"/>
                  </a:lnTo>
                  <a:lnTo>
                    <a:pt x="109258" y="558418"/>
                  </a:lnTo>
                  <a:lnTo>
                    <a:pt x="77927" y="527049"/>
                  </a:lnTo>
                  <a:lnTo>
                    <a:pt x="51181" y="491489"/>
                  </a:lnTo>
                  <a:lnTo>
                    <a:pt x="29527" y="452373"/>
                  </a:lnTo>
                  <a:lnTo>
                    <a:pt x="13449" y="410209"/>
                  </a:lnTo>
                  <a:lnTo>
                    <a:pt x="3441" y="365251"/>
                  </a:lnTo>
                  <a:lnTo>
                    <a:pt x="0" y="318261"/>
                  </a:lnTo>
                  <a:close/>
                </a:path>
              </a:pathLst>
            </a:custGeom>
            <a:ln w="15239">
              <a:solidFill>
                <a:srgbClr val="036B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3192" y="5565648"/>
              <a:ext cx="8676005" cy="509270"/>
            </a:xfrm>
            <a:custGeom>
              <a:avLst/>
              <a:gdLst/>
              <a:ahLst/>
              <a:cxnLst/>
              <a:rect l="l" t="t" r="r" b="b"/>
              <a:pathLst>
                <a:path w="8676005" h="509270">
                  <a:moveTo>
                    <a:pt x="8675624" y="0"/>
                  </a:moveTo>
                  <a:lnTo>
                    <a:pt x="0" y="0"/>
                  </a:lnTo>
                  <a:lnTo>
                    <a:pt x="0" y="508761"/>
                  </a:lnTo>
                  <a:lnTo>
                    <a:pt x="8675624" y="508761"/>
                  </a:lnTo>
                  <a:lnTo>
                    <a:pt x="8675624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3192" y="5565648"/>
              <a:ext cx="8676005" cy="509270"/>
            </a:xfrm>
            <a:custGeom>
              <a:avLst/>
              <a:gdLst/>
              <a:ahLst/>
              <a:cxnLst/>
              <a:rect l="l" t="t" r="r" b="b"/>
              <a:pathLst>
                <a:path w="8676005" h="509270">
                  <a:moveTo>
                    <a:pt x="0" y="508761"/>
                  </a:moveTo>
                  <a:lnTo>
                    <a:pt x="8675624" y="508761"/>
                  </a:lnTo>
                  <a:lnTo>
                    <a:pt x="8675624" y="0"/>
                  </a:lnTo>
                  <a:lnTo>
                    <a:pt x="0" y="0"/>
                  </a:lnTo>
                  <a:lnTo>
                    <a:pt x="0" y="50876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6" y="5501640"/>
              <a:ext cx="636905" cy="636905"/>
            </a:xfrm>
            <a:custGeom>
              <a:avLst/>
              <a:gdLst/>
              <a:ahLst/>
              <a:cxnLst/>
              <a:rect l="l" t="t" r="r" b="b"/>
              <a:pathLst>
                <a:path w="636905" h="636904">
                  <a:moveTo>
                    <a:pt x="318262" y="0"/>
                  </a:moveTo>
                  <a:lnTo>
                    <a:pt x="271233" y="3429"/>
                  </a:lnTo>
                  <a:lnTo>
                    <a:pt x="226339" y="13462"/>
                  </a:lnTo>
                  <a:lnTo>
                    <a:pt x="184086" y="29591"/>
                  </a:lnTo>
                  <a:lnTo>
                    <a:pt x="144970" y="51308"/>
                  </a:lnTo>
                  <a:lnTo>
                    <a:pt x="109461" y="78105"/>
                  </a:lnTo>
                  <a:lnTo>
                    <a:pt x="78066" y="109461"/>
                  </a:lnTo>
                  <a:lnTo>
                    <a:pt x="51273" y="144970"/>
                  </a:lnTo>
                  <a:lnTo>
                    <a:pt x="29580" y="184086"/>
                  </a:lnTo>
                  <a:lnTo>
                    <a:pt x="13474" y="226339"/>
                  </a:lnTo>
                  <a:lnTo>
                    <a:pt x="3450" y="271233"/>
                  </a:lnTo>
                  <a:lnTo>
                    <a:pt x="0" y="318262"/>
                  </a:lnTo>
                  <a:lnTo>
                    <a:pt x="3450" y="365290"/>
                  </a:lnTo>
                  <a:lnTo>
                    <a:pt x="13474" y="410184"/>
                  </a:lnTo>
                  <a:lnTo>
                    <a:pt x="29580" y="452437"/>
                  </a:lnTo>
                  <a:lnTo>
                    <a:pt x="51273" y="491553"/>
                  </a:lnTo>
                  <a:lnTo>
                    <a:pt x="78066" y="527062"/>
                  </a:lnTo>
                  <a:lnTo>
                    <a:pt x="109461" y="558457"/>
                  </a:lnTo>
                  <a:lnTo>
                    <a:pt x="144970" y="585254"/>
                  </a:lnTo>
                  <a:lnTo>
                    <a:pt x="184086" y="606945"/>
                  </a:lnTo>
                  <a:lnTo>
                    <a:pt x="226339" y="623049"/>
                  </a:lnTo>
                  <a:lnTo>
                    <a:pt x="271233" y="633069"/>
                  </a:lnTo>
                  <a:lnTo>
                    <a:pt x="318262" y="636524"/>
                  </a:lnTo>
                  <a:lnTo>
                    <a:pt x="365290" y="633069"/>
                  </a:lnTo>
                  <a:lnTo>
                    <a:pt x="410184" y="623049"/>
                  </a:lnTo>
                  <a:lnTo>
                    <a:pt x="452437" y="606945"/>
                  </a:lnTo>
                  <a:lnTo>
                    <a:pt x="491553" y="585254"/>
                  </a:lnTo>
                  <a:lnTo>
                    <a:pt x="527062" y="558457"/>
                  </a:lnTo>
                  <a:lnTo>
                    <a:pt x="558457" y="527062"/>
                  </a:lnTo>
                  <a:lnTo>
                    <a:pt x="585254" y="491553"/>
                  </a:lnTo>
                  <a:lnTo>
                    <a:pt x="606945" y="452437"/>
                  </a:lnTo>
                  <a:lnTo>
                    <a:pt x="623049" y="410184"/>
                  </a:lnTo>
                  <a:lnTo>
                    <a:pt x="633069" y="365290"/>
                  </a:lnTo>
                  <a:lnTo>
                    <a:pt x="636524" y="318262"/>
                  </a:lnTo>
                  <a:lnTo>
                    <a:pt x="633069" y="271233"/>
                  </a:lnTo>
                  <a:lnTo>
                    <a:pt x="623049" y="226339"/>
                  </a:lnTo>
                  <a:lnTo>
                    <a:pt x="606945" y="184086"/>
                  </a:lnTo>
                  <a:lnTo>
                    <a:pt x="585254" y="144970"/>
                  </a:lnTo>
                  <a:lnTo>
                    <a:pt x="558457" y="109461"/>
                  </a:lnTo>
                  <a:lnTo>
                    <a:pt x="527062" y="78105"/>
                  </a:lnTo>
                  <a:lnTo>
                    <a:pt x="491553" y="51308"/>
                  </a:lnTo>
                  <a:lnTo>
                    <a:pt x="452437" y="29591"/>
                  </a:lnTo>
                  <a:lnTo>
                    <a:pt x="410184" y="13462"/>
                  </a:lnTo>
                  <a:lnTo>
                    <a:pt x="365290" y="3429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676" y="5501640"/>
              <a:ext cx="636905" cy="636905"/>
            </a:xfrm>
            <a:custGeom>
              <a:avLst/>
              <a:gdLst/>
              <a:ahLst/>
              <a:cxnLst/>
              <a:rect l="l" t="t" r="r" b="b"/>
              <a:pathLst>
                <a:path w="636905" h="636904">
                  <a:moveTo>
                    <a:pt x="0" y="318262"/>
                  </a:moveTo>
                  <a:lnTo>
                    <a:pt x="3450" y="271233"/>
                  </a:lnTo>
                  <a:lnTo>
                    <a:pt x="13474" y="226339"/>
                  </a:lnTo>
                  <a:lnTo>
                    <a:pt x="29580" y="184086"/>
                  </a:lnTo>
                  <a:lnTo>
                    <a:pt x="51273" y="144970"/>
                  </a:lnTo>
                  <a:lnTo>
                    <a:pt x="78066" y="109461"/>
                  </a:lnTo>
                  <a:lnTo>
                    <a:pt x="109461" y="78105"/>
                  </a:lnTo>
                  <a:lnTo>
                    <a:pt x="144970" y="51308"/>
                  </a:lnTo>
                  <a:lnTo>
                    <a:pt x="184086" y="29591"/>
                  </a:lnTo>
                  <a:lnTo>
                    <a:pt x="226339" y="13462"/>
                  </a:lnTo>
                  <a:lnTo>
                    <a:pt x="271233" y="3429"/>
                  </a:lnTo>
                  <a:lnTo>
                    <a:pt x="318262" y="0"/>
                  </a:lnTo>
                  <a:lnTo>
                    <a:pt x="365290" y="3429"/>
                  </a:lnTo>
                  <a:lnTo>
                    <a:pt x="410184" y="13462"/>
                  </a:lnTo>
                  <a:lnTo>
                    <a:pt x="452437" y="29591"/>
                  </a:lnTo>
                  <a:lnTo>
                    <a:pt x="491553" y="51308"/>
                  </a:lnTo>
                  <a:lnTo>
                    <a:pt x="527062" y="78105"/>
                  </a:lnTo>
                  <a:lnTo>
                    <a:pt x="558457" y="109461"/>
                  </a:lnTo>
                  <a:lnTo>
                    <a:pt x="585254" y="144970"/>
                  </a:lnTo>
                  <a:lnTo>
                    <a:pt x="606945" y="184086"/>
                  </a:lnTo>
                  <a:lnTo>
                    <a:pt x="623049" y="226339"/>
                  </a:lnTo>
                  <a:lnTo>
                    <a:pt x="633069" y="271233"/>
                  </a:lnTo>
                  <a:lnTo>
                    <a:pt x="636524" y="318262"/>
                  </a:lnTo>
                  <a:lnTo>
                    <a:pt x="633069" y="365290"/>
                  </a:lnTo>
                  <a:lnTo>
                    <a:pt x="623049" y="410184"/>
                  </a:lnTo>
                  <a:lnTo>
                    <a:pt x="606945" y="452437"/>
                  </a:lnTo>
                  <a:lnTo>
                    <a:pt x="585254" y="491553"/>
                  </a:lnTo>
                  <a:lnTo>
                    <a:pt x="558457" y="527062"/>
                  </a:lnTo>
                  <a:lnTo>
                    <a:pt x="527062" y="558457"/>
                  </a:lnTo>
                  <a:lnTo>
                    <a:pt x="491553" y="585254"/>
                  </a:lnTo>
                  <a:lnTo>
                    <a:pt x="452437" y="606945"/>
                  </a:lnTo>
                  <a:lnTo>
                    <a:pt x="410184" y="623049"/>
                  </a:lnTo>
                  <a:lnTo>
                    <a:pt x="365290" y="633069"/>
                  </a:lnTo>
                  <a:lnTo>
                    <a:pt x="318262" y="636524"/>
                  </a:lnTo>
                  <a:lnTo>
                    <a:pt x="271233" y="633069"/>
                  </a:lnTo>
                  <a:lnTo>
                    <a:pt x="226339" y="623049"/>
                  </a:lnTo>
                  <a:lnTo>
                    <a:pt x="184086" y="606945"/>
                  </a:lnTo>
                  <a:lnTo>
                    <a:pt x="144970" y="585254"/>
                  </a:lnTo>
                  <a:lnTo>
                    <a:pt x="109461" y="558457"/>
                  </a:lnTo>
                  <a:lnTo>
                    <a:pt x="78066" y="527062"/>
                  </a:lnTo>
                  <a:lnTo>
                    <a:pt x="51273" y="491553"/>
                  </a:lnTo>
                  <a:lnTo>
                    <a:pt x="29580" y="452437"/>
                  </a:lnTo>
                  <a:lnTo>
                    <a:pt x="13474" y="410184"/>
                  </a:lnTo>
                  <a:lnTo>
                    <a:pt x="3450" y="365290"/>
                  </a:lnTo>
                  <a:lnTo>
                    <a:pt x="0" y="318262"/>
                  </a:lnTo>
                  <a:close/>
                </a:path>
              </a:pathLst>
            </a:custGeom>
            <a:ln w="15240">
              <a:solidFill>
                <a:srgbClr val="AB6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4721" y="716026"/>
            <a:ext cx="8887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600" b="0" u="none" baseline="-8838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6600" b="0" u="none" spc="592" baseline="-88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u="none" spc="-5" dirty="0">
                <a:solidFill>
                  <a:srgbClr val="FFFFFF"/>
                </a:solidFill>
                <a:latin typeface="Arial"/>
                <a:cs typeface="Arial"/>
              </a:rPr>
              <a:t>Leading </a:t>
            </a:r>
            <a:r>
              <a:rPr sz="2200" u="none" spc="-10" dirty="0">
                <a:solidFill>
                  <a:srgbClr val="FFFFFF"/>
                </a:solidFill>
                <a:latin typeface="Arial"/>
                <a:cs typeface="Arial"/>
              </a:rPr>
              <a:t>wagon</a:t>
            </a:r>
            <a:r>
              <a:rPr sz="2200" u="non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u="none" spc="-15" dirty="0">
                <a:solidFill>
                  <a:srgbClr val="FFFFFF"/>
                </a:solidFill>
                <a:latin typeface="Arial"/>
                <a:cs typeface="Arial"/>
              </a:rPr>
              <a:t>manufacturer</a:t>
            </a:r>
            <a:r>
              <a:rPr sz="2200" u="none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u="none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u="none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u="none" spc="-5" dirty="0">
                <a:solidFill>
                  <a:srgbClr val="FFFFFF"/>
                </a:solidFill>
                <a:latin typeface="Arial"/>
                <a:cs typeface="Arial"/>
              </a:rPr>
              <a:t>India-</a:t>
            </a:r>
            <a:r>
              <a:rPr sz="2200" u="none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u="none" spc="-5" dirty="0">
                <a:solidFill>
                  <a:srgbClr val="FFFFFF"/>
                </a:solidFill>
                <a:latin typeface="Arial"/>
                <a:cs typeface="Arial"/>
              </a:rPr>
              <a:t>25%</a:t>
            </a:r>
            <a:r>
              <a:rPr sz="2200" u="none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u="none" spc="-5" dirty="0">
                <a:solidFill>
                  <a:srgbClr val="FFFFFF"/>
                </a:solidFill>
                <a:latin typeface="Arial"/>
                <a:cs typeface="Arial"/>
              </a:rPr>
              <a:t>Indian</a:t>
            </a:r>
            <a:r>
              <a:rPr sz="2200" u="none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u="none" spc="-15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22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u="none" spc="-15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9876" y="1589989"/>
            <a:ext cx="398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9698" y="2249805"/>
            <a:ext cx="8251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600" b="1" baseline="-10732" dirty="0">
                <a:latin typeface="Arial"/>
                <a:cs typeface="Arial"/>
              </a:rPr>
              <a:t>X</a:t>
            </a:r>
            <a:r>
              <a:rPr sz="6600" b="1" spc="67" baseline="-10732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Exported</a:t>
            </a:r>
            <a:r>
              <a:rPr sz="2200" b="1" spc="-10" dirty="0">
                <a:latin typeface="Arial"/>
                <a:cs typeface="Arial"/>
              </a:rPr>
              <a:t> wagons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across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12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countries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(Afro-Asia,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Europe)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6635" y="3123057"/>
            <a:ext cx="491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Arial"/>
                <a:cs typeface="Arial"/>
              </a:rPr>
              <a:t>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5619" y="3774440"/>
            <a:ext cx="8211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600" b="1" baseline="-9469" dirty="0">
                <a:latin typeface="Arial"/>
                <a:cs typeface="Arial"/>
              </a:rPr>
              <a:t>A</a:t>
            </a:r>
            <a:r>
              <a:rPr sz="6600" b="1" spc="-195" baseline="-9469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Largest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presence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in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track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laying</a:t>
            </a:r>
            <a:r>
              <a:rPr sz="2200" b="1" spc="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-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ongoing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metro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projects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9993" y="4655261"/>
            <a:ext cx="429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Arial"/>
                <a:cs typeface="Arial"/>
              </a:rPr>
              <a:t>C</a:t>
            </a:r>
            <a:endParaRPr sz="4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5013" y="5303011"/>
            <a:ext cx="3317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600" b="1" baseline="-9469" dirty="0">
                <a:latin typeface="Arial"/>
                <a:cs typeface="Arial"/>
              </a:rPr>
              <a:t>O</a:t>
            </a:r>
            <a:r>
              <a:rPr sz="6600" b="1" spc="-240" baseline="-9469" dirty="0"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Manufactured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EMUs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342" y="990600"/>
            <a:ext cx="4886325" cy="5494020"/>
            <a:chOff x="1219342" y="990600"/>
            <a:chExt cx="4886325" cy="5494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342" y="990600"/>
              <a:ext cx="4885915" cy="54940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59433" y="5061584"/>
              <a:ext cx="676275" cy="173990"/>
            </a:xfrm>
            <a:custGeom>
              <a:avLst/>
              <a:gdLst/>
              <a:ahLst/>
              <a:cxnLst/>
              <a:rect l="l" t="t" r="r" b="b"/>
              <a:pathLst>
                <a:path w="676275" h="173989">
                  <a:moveTo>
                    <a:pt x="541608" y="43620"/>
                  </a:moveTo>
                  <a:lnTo>
                    <a:pt x="0" y="129920"/>
                  </a:lnTo>
                  <a:lnTo>
                    <a:pt x="6857" y="173608"/>
                  </a:lnTo>
                  <a:lnTo>
                    <a:pt x="548555" y="87293"/>
                  </a:lnTo>
                  <a:lnTo>
                    <a:pt x="541608" y="43620"/>
                  </a:lnTo>
                  <a:close/>
                </a:path>
                <a:path w="676275" h="173989">
                  <a:moveTo>
                    <a:pt x="661926" y="40131"/>
                  </a:moveTo>
                  <a:lnTo>
                    <a:pt x="563498" y="40131"/>
                  </a:lnTo>
                  <a:lnTo>
                    <a:pt x="570356" y="83819"/>
                  </a:lnTo>
                  <a:lnTo>
                    <a:pt x="548555" y="87293"/>
                  </a:lnTo>
                  <a:lnTo>
                    <a:pt x="555497" y="130937"/>
                  </a:lnTo>
                  <a:lnTo>
                    <a:pt x="676021" y="44576"/>
                  </a:lnTo>
                  <a:lnTo>
                    <a:pt x="661926" y="40131"/>
                  </a:lnTo>
                  <a:close/>
                </a:path>
                <a:path w="676275" h="173989">
                  <a:moveTo>
                    <a:pt x="563498" y="40131"/>
                  </a:moveTo>
                  <a:lnTo>
                    <a:pt x="541608" y="43620"/>
                  </a:lnTo>
                  <a:lnTo>
                    <a:pt x="548555" y="87293"/>
                  </a:lnTo>
                  <a:lnTo>
                    <a:pt x="570356" y="83819"/>
                  </a:lnTo>
                  <a:lnTo>
                    <a:pt x="563498" y="40131"/>
                  </a:lnTo>
                  <a:close/>
                </a:path>
                <a:path w="676275" h="173989">
                  <a:moveTo>
                    <a:pt x="534669" y="0"/>
                  </a:moveTo>
                  <a:lnTo>
                    <a:pt x="541608" y="43620"/>
                  </a:lnTo>
                  <a:lnTo>
                    <a:pt x="563498" y="40131"/>
                  </a:lnTo>
                  <a:lnTo>
                    <a:pt x="661926" y="40131"/>
                  </a:lnTo>
                  <a:lnTo>
                    <a:pt x="534669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601202" y="6593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CCFF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892" y="280161"/>
            <a:ext cx="6908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0" dirty="0"/>
              <a:t>P</a:t>
            </a:r>
            <a:r>
              <a:rPr u="none" spc="-125" dirty="0"/>
              <a:t>AN</a:t>
            </a:r>
            <a:r>
              <a:rPr u="none" spc="15" dirty="0"/>
              <a:t> </a:t>
            </a:r>
            <a:r>
              <a:rPr u="none" spc="-204" dirty="0"/>
              <a:t>I</a:t>
            </a:r>
            <a:r>
              <a:rPr u="none" spc="-370" dirty="0"/>
              <a:t>N</a:t>
            </a:r>
            <a:r>
              <a:rPr u="none" spc="-325" dirty="0"/>
              <a:t>D</a:t>
            </a:r>
            <a:r>
              <a:rPr u="none" spc="-229" dirty="0"/>
              <a:t>I</a:t>
            </a:r>
            <a:r>
              <a:rPr u="none" spc="90" dirty="0"/>
              <a:t>A</a:t>
            </a:r>
            <a:r>
              <a:rPr u="none" spc="-20" dirty="0"/>
              <a:t> </a:t>
            </a:r>
            <a:r>
              <a:rPr u="none" spc="-50" dirty="0"/>
              <a:t>P</a:t>
            </a:r>
            <a:r>
              <a:rPr u="none" spc="-245" dirty="0"/>
              <a:t>R</a:t>
            </a:r>
            <a:r>
              <a:rPr u="none" spc="-120" dirty="0"/>
              <a:t>E</a:t>
            </a:r>
            <a:r>
              <a:rPr u="none" spc="-204" dirty="0"/>
              <a:t>SENCE</a:t>
            </a:r>
            <a:r>
              <a:rPr u="none" spc="-40" dirty="0"/>
              <a:t> </a:t>
            </a:r>
            <a:r>
              <a:rPr u="none" spc="-345" dirty="0"/>
              <a:t>O</a:t>
            </a:r>
            <a:r>
              <a:rPr u="none" spc="-265" dirty="0"/>
              <a:t>F</a:t>
            </a:r>
            <a:r>
              <a:rPr u="none" spc="15" dirty="0"/>
              <a:t> </a:t>
            </a:r>
            <a:r>
              <a:rPr u="none" spc="-120" dirty="0"/>
              <a:t>A</a:t>
            </a:r>
            <a:r>
              <a:rPr u="none" spc="-100" dirty="0"/>
              <a:t>D</a:t>
            </a:r>
            <a:r>
              <a:rPr u="none" spc="-220" dirty="0"/>
              <a:t>V</a:t>
            </a:r>
            <a:r>
              <a:rPr u="none" spc="-190" dirty="0"/>
              <a:t>E</a:t>
            </a:r>
            <a:r>
              <a:rPr u="none" spc="-340" dirty="0"/>
              <a:t>N</a:t>
            </a:r>
            <a:r>
              <a:rPr u="none" spc="-165" dirty="0"/>
              <a:t>TZ</a:t>
            </a:r>
            <a:r>
              <a:rPr u="none" spc="-35" dirty="0"/>
              <a:t> </a:t>
            </a:r>
            <a:r>
              <a:rPr u="none" spc="-265" dirty="0"/>
              <a:t>G</a:t>
            </a:r>
            <a:r>
              <a:rPr u="none" spc="-245" dirty="0"/>
              <a:t>R</a:t>
            </a:r>
            <a:r>
              <a:rPr u="none" spc="-400" dirty="0"/>
              <a:t>O</a:t>
            </a:r>
            <a:r>
              <a:rPr u="none" spc="-345" dirty="0"/>
              <a:t>U</a:t>
            </a:r>
            <a:r>
              <a:rPr u="none" spc="-60" dirty="0"/>
              <a:t>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9202" y="4107637"/>
            <a:ext cx="17976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Black"/>
                <a:cs typeface="Arial Black"/>
              </a:rPr>
              <a:t>ADVENTZ</a:t>
            </a:r>
            <a:r>
              <a:rPr sz="1200" spc="-5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PRESENCE </a:t>
            </a:r>
            <a:r>
              <a:rPr sz="1200" spc="-39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IN THE </a:t>
            </a:r>
            <a:r>
              <a:rPr sz="1200" spc="-10" dirty="0">
                <a:latin typeface="Arial Black"/>
                <a:cs typeface="Arial Black"/>
              </a:rPr>
              <a:t>FOLLOWING </a:t>
            </a:r>
            <a:r>
              <a:rPr sz="1200" spc="-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STATES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:</a:t>
            </a:r>
            <a:r>
              <a:rPr sz="1200" spc="-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-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241300" algn="l"/>
              </a:tabLst>
            </a:pPr>
            <a:r>
              <a:rPr sz="1200" spc="-10" dirty="0">
                <a:latin typeface="Arial Black"/>
                <a:cs typeface="Arial Black"/>
              </a:rPr>
              <a:t>West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Bengal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latin typeface="Arial Black"/>
                <a:cs typeface="Arial Black"/>
              </a:rPr>
              <a:t>Goa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latin typeface="Arial Black"/>
                <a:cs typeface="Arial Black"/>
              </a:rPr>
              <a:t>Maharashtra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latin typeface="Arial Black"/>
                <a:cs typeface="Arial Black"/>
              </a:rPr>
              <a:t>Karnataka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latin typeface="Arial Black"/>
                <a:cs typeface="Arial Black"/>
              </a:rPr>
              <a:t>Odisha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latin typeface="Arial Black"/>
                <a:cs typeface="Arial Black"/>
              </a:rPr>
              <a:t>Rajasthan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latin typeface="Arial Black"/>
                <a:cs typeface="Arial Black"/>
              </a:rPr>
              <a:t>Uttar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Pradesh</a:t>
            </a:r>
            <a:endParaRPr sz="12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latin typeface="Arial Black"/>
                <a:cs typeface="Arial Black"/>
              </a:rPr>
              <a:t>Delhi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3275" y="3447110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504672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4208" y="416217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4914" y="505612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3" y="397738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2594" y="299021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5372" y="285521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2571" y="190969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9692" y="2124329"/>
            <a:ext cx="690245" cy="614680"/>
          </a:xfrm>
          <a:custGeom>
            <a:avLst/>
            <a:gdLst/>
            <a:ahLst/>
            <a:cxnLst/>
            <a:rect l="l" t="t" r="r" b="b"/>
            <a:pathLst>
              <a:path w="690245" h="614680">
                <a:moveTo>
                  <a:pt x="35432" y="514985"/>
                </a:moveTo>
                <a:lnTo>
                  <a:pt x="31876" y="516763"/>
                </a:lnTo>
                <a:lnTo>
                  <a:pt x="30733" y="520065"/>
                </a:lnTo>
                <a:lnTo>
                  <a:pt x="0" y="614299"/>
                </a:lnTo>
                <a:lnTo>
                  <a:pt x="17664" y="610743"/>
                </a:lnTo>
                <a:lnTo>
                  <a:pt x="13588" y="610743"/>
                </a:lnTo>
                <a:lnTo>
                  <a:pt x="5206" y="601218"/>
                </a:lnTo>
                <a:lnTo>
                  <a:pt x="22772" y="585604"/>
                </a:lnTo>
                <a:lnTo>
                  <a:pt x="42799" y="524129"/>
                </a:lnTo>
                <a:lnTo>
                  <a:pt x="43941" y="520700"/>
                </a:lnTo>
                <a:lnTo>
                  <a:pt x="42163" y="517144"/>
                </a:lnTo>
                <a:lnTo>
                  <a:pt x="38734" y="516000"/>
                </a:lnTo>
                <a:lnTo>
                  <a:pt x="35432" y="514985"/>
                </a:lnTo>
                <a:close/>
              </a:path>
              <a:path w="690245" h="614680">
                <a:moveTo>
                  <a:pt x="22772" y="585604"/>
                </a:moveTo>
                <a:lnTo>
                  <a:pt x="5206" y="601218"/>
                </a:lnTo>
                <a:lnTo>
                  <a:pt x="13588" y="610743"/>
                </a:lnTo>
                <a:lnTo>
                  <a:pt x="16731" y="607949"/>
                </a:lnTo>
                <a:lnTo>
                  <a:pt x="15493" y="607949"/>
                </a:lnTo>
                <a:lnTo>
                  <a:pt x="8127" y="599694"/>
                </a:lnTo>
                <a:lnTo>
                  <a:pt x="18888" y="597529"/>
                </a:lnTo>
                <a:lnTo>
                  <a:pt x="22772" y="585604"/>
                </a:lnTo>
                <a:close/>
              </a:path>
              <a:path w="690245" h="614680">
                <a:moveTo>
                  <a:pt x="98043" y="581660"/>
                </a:moveTo>
                <a:lnTo>
                  <a:pt x="94614" y="582295"/>
                </a:lnTo>
                <a:lnTo>
                  <a:pt x="31249" y="595042"/>
                </a:lnTo>
                <a:lnTo>
                  <a:pt x="13588" y="610743"/>
                </a:lnTo>
                <a:lnTo>
                  <a:pt x="17664" y="610743"/>
                </a:lnTo>
                <a:lnTo>
                  <a:pt x="97155" y="594741"/>
                </a:lnTo>
                <a:lnTo>
                  <a:pt x="100583" y="594106"/>
                </a:lnTo>
                <a:lnTo>
                  <a:pt x="102743" y="590676"/>
                </a:lnTo>
                <a:lnTo>
                  <a:pt x="101472" y="583819"/>
                </a:lnTo>
                <a:lnTo>
                  <a:pt x="98043" y="581660"/>
                </a:lnTo>
                <a:close/>
              </a:path>
              <a:path w="690245" h="614680">
                <a:moveTo>
                  <a:pt x="18888" y="597529"/>
                </a:moveTo>
                <a:lnTo>
                  <a:pt x="8127" y="599694"/>
                </a:lnTo>
                <a:lnTo>
                  <a:pt x="15493" y="607949"/>
                </a:lnTo>
                <a:lnTo>
                  <a:pt x="18888" y="597529"/>
                </a:lnTo>
                <a:close/>
              </a:path>
              <a:path w="690245" h="614680">
                <a:moveTo>
                  <a:pt x="31249" y="595042"/>
                </a:moveTo>
                <a:lnTo>
                  <a:pt x="18888" y="597529"/>
                </a:lnTo>
                <a:lnTo>
                  <a:pt x="15493" y="607949"/>
                </a:lnTo>
                <a:lnTo>
                  <a:pt x="16731" y="607949"/>
                </a:lnTo>
                <a:lnTo>
                  <a:pt x="31249" y="595042"/>
                </a:lnTo>
                <a:close/>
              </a:path>
              <a:path w="690245" h="614680">
                <a:moveTo>
                  <a:pt x="681608" y="0"/>
                </a:moveTo>
                <a:lnTo>
                  <a:pt x="22772" y="585604"/>
                </a:lnTo>
                <a:lnTo>
                  <a:pt x="18888" y="597529"/>
                </a:lnTo>
                <a:lnTo>
                  <a:pt x="31249" y="595042"/>
                </a:lnTo>
                <a:lnTo>
                  <a:pt x="689991" y="9398"/>
                </a:lnTo>
                <a:lnTo>
                  <a:pt x="68160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131" y="850391"/>
            <a:ext cx="8558530" cy="38100"/>
          </a:xfrm>
          <a:custGeom>
            <a:avLst/>
            <a:gdLst/>
            <a:ahLst/>
            <a:cxnLst/>
            <a:rect l="l" t="t" r="r" b="b"/>
            <a:pathLst>
              <a:path w="8558530" h="38100">
                <a:moveTo>
                  <a:pt x="8558403" y="0"/>
                </a:moveTo>
                <a:lnTo>
                  <a:pt x="0" y="0"/>
                </a:lnTo>
                <a:lnTo>
                  <a:pt x="0" y="38100"/>
                </a:lnTo>
                <a:lnTo>
                  <a:pt x="8558403" y="38100"/>
                </a:lnTo>
                <a:lnTo>
                  <a:pt x="8558403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385" y="151333"/>
            <a:ext cx="6504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4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800" b="1" spc="-340" dirty="0">
                <a:solidFill>
                  <a:srgbClr val="FF0000"/>
                </a:solidFill>
                <a:latin typeface="Times New Roman"/>
                <a:cs typeface="Times New Roman"/>
              </a:rPr>
              <a:t>MAC</a:t>
            </a:r>
            <a:r>
              <a:rPr sz="2800" b="1" spc="-33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405" dirty="0">
                <a:solidFill>
                  <a:srgbClr val="FF0000"/>
                </a:solidFill>
                <a:latin typeface="Trebuchet MS"/>
                <a:cs typeface="Trebuchet MS"/>
              </a:rPr>
              <a:t>–</a:t>
            </a:r>
            <a:r>
              <a:rPr sz="28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2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22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2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GTH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33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INESS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5657088"/>
            <a:ext cx="9156700" cy="1201420"/>
            <a:chOff x="-12191" y="5657088"/>
            <a:chExt cx="9156700" cy="1201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7083"/>
              <a:ext cx="9144000" cy="4709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2" y="5921502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428244"/>
                  </a:moveTo>
                  <a:lnTo>
                    <a:pt x="8229600" y="428244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2241" y="5670042"/>
              <a:ext cx="7426959" cy="501650"/>
            </a:xfrm>
            <a:custGeom>
              <a:avLst/>
              <a:gdLst/>
              <a:ahLst/>
              <a:cxnLst/>
              <a:rect l="l" t="t" r="r" b="b"/>
              <a:pathLst>
                <a:path w="7426959" h="501650">
                  <a:moveTo>
                    <a:pt x="7342885" y="0"/>
                  </a:moveTo>
                  <a:lnTo>
                    <a:pt x="83565" y="0"/>
                  </a:lnTo>
                  <a:lnTo>
                    <a:pt x="51038" y="6567"/>
                  </a:lnTo>
                  <a:lnTo>
                    <a:pt x="24476" y="24476"/>
                  </a:lnTo>
                  <a:lnTo>
                    <a:pt x="6567" y="51038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57"/>
                  </a:lnTo>
                  <a:lnTo>
                    <a:pt x="24476" y="476919"/>
                  </a:lnTo>
                  <a:lnTo>
                    <a:pt x="51038" y="494828"/>
                  </a:lnTo>
                  <a:lnTo>
                    <a:pt x="83565" y="501396"/>
                  </a:lnTo>
                  <a:lnTo>
                    <a:pt x="7342885" y="501396"/>
                  </a:lnTo>
                  <a:lnTo>
                    <a:pt x="7375392" y="494828"/>
                  </a:lnTo>
                  <a:lnTo>
                    <a:pt x="7401956" y="476919"/>
                  </a:lnTo>
                  <a:lnTo>
                    <a:pt x="7419877" y="450357"/>
                  </a:lnTo>
                  <a:lnTo>
                    <a:pt x="7426452" y="417830"/>
                  </a:lnTo>
                  <a:lnTo>
                    <a:pt x="7426452" y="83566"/>
                  </a:lnTo>
                  <a:lnTo>
                    <a:pt x="7419877" y="51038"/>
                  </a:lnTo>
                  <a:lnTo>
                    <a:pt x="7401956" y="24476"/>
                  </a:lnTo>
                  <a:lnTo>
                    <a:pt x="7375392" y="6567"/>
                  </a:lnTo>
                  <a:lnTo>
                    <a:pt x="73428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241" y="5670042"/>
              <a:ext cx="7426959" cy="501650"/>
            </a:xfrm>
            <a:custGeom>
              <a:avLst/>
              <a:gdLst/>
              <a:ahLst/>
              <a:cxnLst/>
              <a:rect l="l" t="t" r="r" b="b"/>
              <a:pathLst>
                <a:path w="7426959" h="501650">
                  <a:moveTo>
                    <a:pt x="0" y="83566"/>
                  </a:moveTo>
                  <a:lnTo>
                    <a:pt x="6567" y="51038"/>
                  </a:lnTo>
                  <a:lnTo>
                    <a:pt x="24476" y="24476"/>
                  </a:lnTo>
                  <a:lnTo>
                    <a:pt x="51038" y="6567"/>
                  </a:lnTo>
                  <a:lnTo>
                    <a:pt x="83565" y="0"/>
                  </a:lnTo>
                  <a:lnTo>
                    <a:pt x="7342885" y="0"/>
                  </a:lnTo>
                  <a:lnTo>
                    <a:pt x="7375392" y="6567"/>
                  </a:lnTo>
                  <a:lnTo>
                    <a:pt x="7401956" y="24476"/>
                  </a:lnTo>
                  <a:lnTo>
                    <a:pt x="7419877" y="51038"/>
                  </a:lnTo>
                  <a:lnTo>
                    <a:pt x="7426452" y="83566"/>
                  </a:lnTo>
                  <a:lnTo>
                    <a:pt x="7426452" y="417830"/>
                  </a:lnTo>
                  <a:lnTo>
                    <a:pt x="7419877" y="450357"/>
                  </a:lnTo>
                  <a:lnTo>
                    <a:pt x="7401956" y="476919"/>
                  </a:lnTo>
                  <a:lnTo>
                    <a:pt x="7375392" y="494828"/>
                  </a:lnTo>
                  <a:lnTo>
                    <a:pt x="7342885" y="501396"/>
                  </a:lnTo>
                  <a:lnTo>
                    <a:pt x="83565" y="501396"/>
                  </a:lnTo>
                  <a:lnTo>
                    <a:pt x="51038" y="494828"/>
                  </a:lnTo>
                  <a:lnTo>
                    <a:pt x="24476" y="476919"/>
                  </a:lnTo>
                  <a:lnTo>
                    <a:pt x="6567" y="450357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12191" y="1030224"/>
            <a:ext cx="8255634" cy="706120"/>
            <a:chOff x="-12191" y="1030224"/>
            <a:chExt cx="8255634" cy="706120"/>
          </a:xfrm>
        </p:grpSpPr>
        <p:sp>
          <p:nvSpPr>
            <p:cNvPr id="10" name="object 10"/>
            <p:cNvSpPr/>
            <p:nvPr/>
          </p:nvSpPr>
          <p:spPr>
            <a:xfrm>
              <a:off x="762" y="1294638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428243"/>
                  </a:moveTo>
                  <a:lnTo>
                    <a:pt x="8229600" y="428243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241" y="1043178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5677154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5677154" y="501396"/>
                  </a:lnTo>
                  <a:lnTo>
                    <a:pt x="5709660" y="494821"/>
                  </a:lnTo>
                  <a:lnTo>
                    <a:pt x="5736224" y="476900"/>
                  </a:lnTo>
                  <a:lnTo>
                    <a:pt x="5754145" y="450336"/>
                  </a:lnTo>
                  <a:lnTo>
                    <a:pt x="5760720" y="417830"/>
                  </a:lnTo>
                  <a:lnTo>
                    <a:pt x="5760720" y="83566"/>
                  </a:lnTo>
                  <a:lnTo>
                    <a:pt x="5754145" y="51059"/>
                  </a:lnTo>
                  <a:lnTo>
                    <a:pt x="5736224" y="24495"/>
                  </a:lnTo>
                  <a:lnTo>
                    <a:pt x="5709660" y="6574"/>
                  </a:lnTo>
                  <a:lnTo>
                    <a:pt x="56771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241" y="1043178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5677154" y="0"/>
                  </a:lnTo>
                  <a:lnTo>
                    <a:pt x="5709660" y="6574"/>
                  </a:lnTo>
                  <a:lnTo>
                    <a:pt x="5736224" y="24495"/>
                  </a:lnTo>
                  <a:lnTo>
                    <a:pt x="5754145" y="51059"/>
                  </a:lnTo>
                  <a:lnTo>
                    <a:pt x="5760720" y="83566"/>
                  </a:lnTo>
                  <a:lnTo>
                    <a:pt x="5760720" y="417830"/>
                  </a:lnTo>
                  <a:lnTo>
                    <a:pt x="5754145" y="450336"/>
                  </a:lnTo>
                  <a:lnTo>
                    <a:pt x="5736224" y="476900"/>
                  </a:lnTo>
                  <a:lnTo>
                    <a:pt x="5709660" y="494821"/>
                  </a:lnTo>
                  <a:lnTo>
                    <a:pt x="5677154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41095" y="987932"/>
            <a:ext cx="4910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3200" b="0" u="none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u="none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u="none" spc="-5" dirty="0">
                <a:solidFill>
                  <a:srgbClr val="FFFFFF"/>
                </a:solidFill>
                <a:latin typeface="Calibri"/>
                <a:cs typeface="Calibri"/>
              </a:rPr>
              <a:t>Art </a:t>
            </a:r>
            <a:r>
              <a:rPr sz="3200" b="0" u="none" spc="-15" dirty="0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2191" y="1801367"/>
            <a:ext cx="8255634" cy="706120"/>
            <a:chOff x="-12191" y="1801367"/>
            <a:chExt cx="8255634" cy="706120"/>
          </a:xfrm>
        </p:grpSpPr>
        <p:sp>
          <p:nvSpPr>
            <p:cNvPr id="15" name="object 15"/>
            <p:cNvSpPr/>
            <p:nvPr/>
          </p:nvSpPr>
          <p:spPr>
            <a:xfrm>
              <a:off x="762" y="2065781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428244"/>
                  </a:moveTo>
                  <a:lnTo>
                    <a:pt x="8229600" y="428244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241" y="1814321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5677154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5"/>
                  </a:lnTo>
                  <a:lnTo>
                    <a:pt x="0" y="417829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5"/>
                  </a:lnTo>
                  <a:lnTo>
                    <a:pt x="5677154" y="501395"/>
                  </a:lnTo>
                  <a:lnTo>
                    <a:pt x="5709660" y="494821"/>
                  </a:lnTo>
                  <a:lnTo>
                    <a:pt x="5736224" y="476900"/>
                  </a:lnTo>
                  <a:lnTo>
                    <a:pt x="5754145" y="450336"/>
                  </a:lnTo>
                  <a:lnTo>
                    <a:pt x="5760720" y="417829"/>
                  </a:lnTo>
                  <a:lnTo>
                    <a:pt x="5760720" y="83565"/>
                  </a:lnTo>
                  <a:lnTo>
                    <a:pt x="5754145" y="51059"/>
                  </a:lnTo>
                  <a:lnTo>
                    <a:pt x="5736224" y="24495"/>
                  </a:lnTo>
                  <a:lnTo>
                    <a:pt x="5709660" y="6574"/>
                  </a:lnTo>
                  <a:lnTo>
                    <a:pt x="56771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2241" y="1814321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0" y="83565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5677154" y="0"/>
                  </a:lnTo>
                  <a:lnTo>
                    <a:pt x="5709660" y="6574"/>
                  </a:lnTo>
                  <a:lnTo>
                    <a:pt x="5736224" y="24495"/>
                  </a:lnTo>
                  <a:lnTo>
                    <a:pt x="5754145" y="51059"/>
                  </a:lnTo>
                  <a:lnTo>
                    <a:pt x="5760720" y="83565"/>
                  </a:lnTo>
                  <a:lnTo>
                    <a:pt x="5760720" y="417829"/>
                  </a:lnTo>
                  <a:lnTo>
                    <a:pt x="5754145" y="450336"/>
                  </a:lnTo>
                  <a:lnTo>
                    <a:pt x="5736224" y="476900"/>
                  </a:lnTo>
                  <a:lnTo>
                    <a:pt x="5709660" y="494821"/>
                  </a:lnTo>
                  <a:lnTo>
                    <a:pt x="5677154" y="501395"/>
                  </a:lnTo>
                  <a:lnTo>
                    <a:pt x="83565" y="501395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29"/>
                  </a:lnTo>
                  <a:lnTo>
                    <a:pt x="0" y="835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-12191" y="2572511"/>
            <a:ext cx="8255634" cy="706120"/>
            <a:chOff x="-12191" y="2572511"/>
            <a:chExt cx="8255634" cy="706120"/>
          </a:xfrm>
        </p:grpSpPr>
        <p:sp>
          <p:nvSpPr>
            <p:cNvPr id="19" name="object 19"/>
            <p:cNvSpPr/>
            <p:nvPr/>
          </p:nvSpPr>
          <p:spPr>
            <a:xfrm>
              <a:off x="762" y="2836925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428244"/>
                  </a:moveTo>
                  <a:lnTo>
                    <a:pt x="8229600" y="428244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2241" y="2585465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5677154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5677154" y="501396"/>
                  </a:lnTo>
                  <a:lnTo>
                    <a:pt x="5709660" y="494821"/>
                  </a:lnTo>
                  <a:lnTo>
                    <a:pt x="5736224" y="476900"/>
                  </a:lnTo>
                  <a:lnTo>
                    <a:pt x="5754145" y="450336"/>
                  </a:lnTo>
                  <a:lnTo>
                    <a:pt x="5760720" y="417830"/>
                  </a:lnTo>
                  <a:lnTo>
                    <a:pt x="5760720" y="83566"/>
                  </a:lnTo>
                  <a:lnTo>
                    <a:pt x="5754145" y="51059"/>
                  </a:lnTo>
                  <a:lnTo>
                    <a:pt x="5736224" y="24495"/>
                  </a:lnTo>
                  <a:lnTo>
                    <a:pt x="5709660" y="6574"/>
                  </a:lnTo>
                  <a:lnTo>
                    <a:pt x="56771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2241" y="2585465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5677154" y="0"/>
                  </a:lnTo>
                  <a:lnTo>
                    <a:pt x="5709660" y="6574"/>
                  </a:lnTo>
                  <a:lnTo>
                    <a:pt x="5736224" y="24495"/>
                  </a:lnTo>
                  <a:lnTo>
                    <a:pt x="5754145" y="51059"/>
                  </a:lnTo>
                  <a:lnTo>
                    <a:pt x="5760720" y="83566"/>
                  </a:lnTo>
                  <a:lnTo>
                    <a:pt x="5760720" y="417830"/>
                  </a:lnTo>
                  <a:lnTo>
                    <a:pt x="5754145" y="450336"/>
                  </a:lnTo>
                  <a:lnTo>
                    <a:pt x="5736224" y="476900"/>
                  </a:lnTo>
                  <a:lnTo>
                    <a:pt x="5709660" y="494821"/>
                  </a:lnTo>
                  <a:lnTo>
                    <a:pt x="5677154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-12191" y="3343655"/>
            <a:ext cx="8255634" cy="706120"/>
            <a:chOff x="-12191" y="3343655"/>
            <a:chExt cx="8255634" cy="706120"/>
          </a:xfrm>
        </p:grpSpPr>
        <p:sp>
          <p:nvSpPr>
            <p:cNvPr id="23" name="object 23"/>
            <p:cNvSpPr/>
            <p:nvPr/>
          </p:nvSpPr>
          <p:spPr>
            <a:xfrm>
              <a:off x="762" y="3608069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428243"/>
                  </a:moveTo>
                  <a:lnTo>
                    <a:pt x="8229600" y="428243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2241" y="3356609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5677154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5"/>
                  </a:lnTo>
                  <a:lnTo>
                    <a:pt x="0" y="417829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5"/>
                  </a:lnTo>
                  <a:lnTo>
                    <a:pt x="5677154" y="501395"/>
                  </a:lnTo>
                  <a:lnTo>
                    <a:pt x="5709660" y="494821"/>
                  </a:lnTo>
                  <a:lnTo>
                    <a:pt x="5736224" y="476900"/>
                  </a:lnTo>
                  <a:lnTo>
                    <a:pt x="5754145" y="450336"/>
                  </a:lnTo>
                  <a:lnTo>
                    <a:pt x="5760720" y="417829"/>
                  </a:lnTo>
                  <a:lnTo>
                    <a:pt x="5760720" y="83565"/>
                  </a:lnTo>
                  <a:lnTo>
                    <a:pt x="5754145" y="51059"/>
                  </a:lnTo>
                  <a:lnTo>
                    <a:pt x="5736224" y="24495"/>
                  </a:lnTo>
                  <a:lnTo>
                    <a:pt x="5709660" y="6574"/>
                  </a:lnTo>
                  <a:lnTo>
                    <a:pt x="56771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2241" y="3356609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0" y="83565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5677154" y="0"/>
                  </a:lnTo>
                  <a:lnTo>
                    <a:pt x="5709660" y="6574"/>
                  </a:lnTo>
                  <a:lnTo>
                    <a:pt x="5736224" y="24495"/>
                  </a:lnTo>
                  <a:lnTo>
                    <a:pt x="5754145" y="51059"/>
                  </a:lnTo>
                  <a:lnTo>
                    <a:pt x="5760720" y="83565"/>
                  </a:lnTo>
                  <a:lnTo>
                    <a:pt x="5760720" y="417829"/>
                  </a:lnTo>
                  <a:lnTo>
                    <a:pt x="5754145" y="450336"/>
                  </a:lnTo>
                  <a:lnTo>
                    <a:pt x="5736224" y="476900"/>
                  </a:lnTo>
                  <a:lnTo>
                    <a:pt x="5709660" y="494821"/>
                  </a:lnTo>
                  <a:lnTo>
                    <a:pt x="5677154" y="501395"/>
                  </a:lnTo>
                  <a:lnTo>
                    <a:pt x="83565" y="501395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29"/>
                  </a:lnTo>
                  <a:lnTo>
                    <a:pt x="0" y="835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-12191" y="4114800"/>
            <a:ext cx="8255634" cy="706120"/>
            <a:chOff x="-12191" y="4114800"/>
            <a:chExt cx="8255634" cy="706120"/>
          </a:xfrm>
        </p:grpSpPr>
        <p:sp>
          <p:nvSpPr>
            <p:cNvPr id="27" name="object 27"/>
            <p:cNvSpPr/>
            <p:nvPr/>
          </p:nvSpPr>
          <p:spPr>
            <a:xfrm>
              <a:off x="762" y="4379213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428244"/>
                  </a:moveTo>
                  <a:lnTo>
                    <a:pt x="8229600" y="428244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2241" y="4127753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5677154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5677154" y="501396"/>
                  </a:lnTo>
                  <a:lnTo>
                    <a:pt x="5709660" y="494821"/>
                  </a:lnTo>
                  <a:lnTo>
                    <a:pt x="5736224" y="476900"/>
                  </a:lnTo>
                  <a:lnTo>
                    <a:pt x="5754145" y="450336"/>
                  </a:lnTo>
                  <a:lnTo>
                    <a:pt x="5760720" y="417830"/>
                  </a:lnTo>
                  <a:lnTo>
                    <a:pt x="5760720" y="83566"/>
                  </a:lnTo>
                  <a:lnTo>
                    <a:pt x="5754145" y="51059"/>
                  </a:lnTo>
                  <a:lnTo>
                    <a:pt x="5736224" y="24495"/>
                  </a:lnTo>
                  <a:lnTo>
                    <a:pt x="5709660" y="6574"/>
                  </a:lnTo>
                  <a:lnTo>
                    <a:pt x="56771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2241" y="4127753"/>
              <a:ext cx="5760720" cy="501650"/>
            </a:xfrm>
            <a:custGeom>
              <a:avLst/>
              <a:gdLst/>
              <a:ahLst/>
              <a:cxnLst/>
              <a:rect l="l" t="t" r="r" b="b"/>
              <a:pathLst>
                <a:path w="576072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5677154" y="0"/>
                  </a:lnTo>
                  <a:lnTo>
                    <a:pt x="5709660" y="6574"/>
                  </a:lnTo>
                  <a:lnTo>
                    <a:pt x="5736224" y="24495"/>
                  </a:lnTo>
                  <a:lnTo>
                    <a:pt x="5754145" y="51059"/>
                  </a:lnTo>
                  <a:lnTo>
                    <a:pt x="5760720" y="83566"/>
                  </a:lnTo>
                  <a:lnTo>
                    <a:pt x="5760720" y="417830"/>
                  </a:lnTo>
                  <a:lnTo>
                    <a:pt x="5754145" y="450336"/>
                  </a:lnTo>
                  <a:lnTo>
                    <a:pt x="5736224" y="476900"/>
                  </a:lnTo>
                  <a:lnTo>
                    <a:pt x="5709660" y="494821"/>
                  </a:lnTo>
                  <a:lnTo>
                    <a:pt x="5677154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-12191" y="4884420"/>
            <a:ext cx="8255634" cy="707390"/>
            <a:chOff x="-12191" y="4884420"/>
            <a:chExt cx="8255634" cy="707390"/>
          </a:xfrm>
        </p:grpSpPr>
        <p:sp>
          <p:nvSpPr>
            <p:cNvPr id="31" name="object 31"/>
            <p:cNvSpPr/>
            <p:nvPr/>
          </p:nvSpPr>
          <p:spPr>
            <a:xfrm>
              <a:off x="762" y="5150358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428243"/>
                  </a:moveTo>
                  <a:lnTo>
                    <a:pt x="8229600" y="428243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1762" y="4897374"/>
              <a:ext cx="5760720" cy="502920"/>
            </a:xfrm>
            <a:custGeom>
              <a:avLst/>
              <a:gdLst/>
              <a:ahLst/>
              <a:cxnLst/>
              <a:rect l="l" t="t" r="r" b="b"/>
              <a:pathLst>
                <a:path w="5760720" h="502920">
                  <a:moveTo>
                    <a:pt x="5676900" y="0"/>
                  </a:moveTo>
                  <a:lnTo>
                    <a:pt x="83819" y="0"/>
                  </a:lnTo>
                  <a:lnTo>
                    <a:pt x="51193" y="6578"/>
                  </a:lnTo>
                  <a:lnTo>
                    <a:pt x="24550" y="24526"/>
                  </a:lnTo>
                  <a:lnTo>
                    <a:pt x="6587" y="51167"/>
                  </a:lnTo>
                  <a:lnTo>
                    <a:pt x="0" y="83819"/>
                  </a:lnTo>
                  <a:lnTo>
                    <a:pt x="0" y="419100"/>
                  </a:lnTo>
                  <a:lnTo>
                    <a:pt x="6587" y="451699"/>
                  </a:lnTo>
                  <a:lnTo>
                    <a:pt x="24550" y="478345"/>
                  </a:lnTo>
                  <a:lnTo>
                    <a:pt x="51193" y="496323"/>
                  </a:lnTo>
                  <a:lnTo>
                    <a:pt x="83819" y="502919"/>
                  </a:lnTo>
                  <a:lnTo>
                    <a:pt x="5676900" y="502919"/>
                  </a:lnTo>
                  <a:lnTo>
                    <a:pt x="5709552" y="496323"/>
                  </a:lnTo>
                  <a:lnTo>
                    <a:pt x="5736193" y="478345"/>
                  </a:lnTo>
                  <a:lnTo>
                    <a:pt x="5754141" y="451699"/>
                  </a:lnTo>
                  <a:lnTo>
                    <a:pt x="5760720" y="419100"/>
                  </a:lnTo>
                  <a:lnTo>
                    <a:pt x="5760720" y="83819"/>
                  </a:lnTo>
                  <a:lnTo>
                    <a:pt x="5754141" y="51167"/>
                  </a:lnTo>
                  <a:lnTo>
                    <a:pt x="5736193" y="24526"/>
                  </a:lnTo>
                  <a:lnTo>
                    <a:pt x="5709552" y="6578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1762" y="4897374"/>
              <a:ext cx="5760720" cy="502920"/>
            </a:xfrm>
            <a:custGeom>
              <a:avLst/>
              <a:gdLst/>
              <a:ahLst/>
              <a:cxnLst/>
              <a:rect l="l" t="t" r="r" b="b"/>
              <a:pathLst>
                <a:path w="5760720" h="502920">
                  <a:moveTo>
                    <a:pt x="0" y="83819"/>
                  </a:moveTo>
                  <a:lnTo>
                    <a:pt x="6587" y="51167"/>
                  </a:lnTo>
                  <a:lnTo>
                    <a:pt x="24550" y="24526"/>
                  </a:lnTo>
                  <a:lnTo>
                    <a:pt x="51193" y="6578"/>
                  </a:lnTo>
                  <a:lnTo>
                    <a:pt x="83819" y="0"/>
                  </a:lnTo>
                  <a:lnTo>
                    <a:pt x="5676900" y="0"/>
                  </a:lnTo>
                  <a:lnTo>
                    <a:pt x="5709552" y="6578"/>
                  </a:lnTo>
                  <a:lnTo>
                    <a:pt x="5736193" y="24526"/>
                  </a:lnTo>
                  <a:lnTo>
                    <a:pt x="5754141" y="51167"/>
                  </a:lnTo>
                  <a:lnTo>
                    <a:pt x="5760720" y="83819"/>
                  </a:lnTo>
                  <a:lnTo>
                    <a:pt x="5760720" y="419100"/>
                  </a:lnTo>
                  <a:lnTo>
                    <a:pt x="5754141" y="451699"/>
                  </a:lnTo>
                  <a:lnTo>
                    <a:pt x="5736193" y="478345"/>
                  </a:lnTo>
                  <a:lnTo>
                    <a:pt x="5709552" y="496323"/>
                  </a:lnTo>
                  <a:lnTo>
                    <a:pt x="5676900" y="502919"/>
                  </a:lnTo>
                  <a:lnTo>
                    <a:pt x="83819" y="502919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10616" y="1476738"/>
            <a:ext cx="5916930" cy="465264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232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endParaRPr sz="32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223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Skilled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Manpower</a:t>
            </a:r>
            <a:endParaRPr sz="3200">
              <a:latin typeface="Calibri"/>
              <a:cs typeface="Calibri"/>
            </a:endParaRPr>
          </a:p>
          <a:p>
            <a:pPr marL="12700" marR="2560320" indent="30480">
              <a:lnSpc>
                <a:spcPct val="158000"/>
              </a:lnSpc>
              <a:spcBef>
                <a:spcPts val="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Engineering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Centre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SCM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Logistic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Base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32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2245"/>
              </a:spcBef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USD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Billion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Adventz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Group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6531862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990600" y="0"/>
                </a:moveTo>
                <a:lnTo>
                  <a:pt x="0" y="0"/>
                </a:lnTo>
                <a:lnTo>
                  <a:pt x="0" y="304800"/>
                </a:lnTo>
                <a:lnTo>
                  <a:pt x="990600" y="304800"/>
                </a:lnTo>
                <a:lnTo>
                  <a:pt x="990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1202" y="6593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1143000"/>
            <a:ext cx="4952999" cy="228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2024" y="23876"/>
            <a:ext cx="63588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" algn="ctr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TEXMACO’S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Times New Roman"/>
                <a:cs typeface="Times New Roman"/>
              </a:rPr>
              <a:t>INTEGRATED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Times New Roman"/>
                <a:cs typeface="Times New Roman"/>
              </a:rPr>
              <a:t>HEAVY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Times New Roman"/>
                <a:cs typeface="Times New Roman"/>
              </a:rPr>
              <a:t>ENGG.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FACILITIES 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(CASTIN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1800" spc="-10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800" spc="-10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800" spc="-15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800" spc="2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spc="-105" dirty="0">
                <a:solidFill>
                  <a:srgbClr val="FF0000"/>
                </a:solidFill>
                <a:latin typeface="Times New Roman"/>
                <a:cs typeface="Times New Roman"/>
              </a:rPr>
              <a:t>ACHI</a:t>
            </a:r>
            <a:r>
              <a:rPr sz="1800" spc="-13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-10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800" spc="-15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-1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spc="7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6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spc="-114" dirty="0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1800" spc="-10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spc="-140" dirty="0">
                <a:solidFill>
                  <a:srgbClr val="FF0000"/>
                </a:solidFill>
                <a:latin typeface="Times New Roman"/>
                <a:cs typeface="Times New Roman"/>
              </a:rPr>
              <a:t>RMIN</a:t>
            </a:r>
            <a:r>
              <a:rPr sz="1800" spc="-16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800" spc="70" dirty="0">
                <a:solidFill>
                  <a:srgbClr val="FF0000"/>
                </a:solidFill>
                <a:latin typeface="Times New Roman"/>
                <a:cs typeface="Times New Roman"/>
              </a:rPr>
              <a:t>); 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(FABRICATION)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(SURFACE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FINISHING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2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940053"/>
            <a:ext cx="3987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b="0" u="none" dirty="0">
                <a:solidFill>
                  <a:srgbClr val="6600CC"/>
                </a:solidFill>
                <a:latin typeface="Microsoft Sans Serif"/>
                <a:cs typeface="Microsoft Sans Serif"/>
              </a:rPr>
              <a:t>1.	Constructed</a:t>
            </a:r>
            <a:r>
              <a:rPr sz="2000" b="0" u="none" spc="-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b="0" u="none" dirty="0">
                <a:solidFill>
                  <a:srgbClr val="6600CC"/>
                </a:solidFill>
                <a:latin typeface="Microsoft Sans Serif"/>
                <a:cs typeface="Microsoft Sans Serif"/>
              </a:rPr>
              <a:t>area</a:t>
            </a:r>
            <a:r>
              <a:rPr sz="2000" b="0" u="none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b="0" u="none" dirty="0">
                <a:solidFill>
                  <a:srgbClr val="6600CC"/>
                </a:solidFill>
                <a:latin typeface="Microsoft Sans Serif"/>
                <a:cs typeface="Microsoft Sans Serif"/>
              </a:rPr>
              <a:t>:</a:t>
            </a:r>
            <a:r>
              <a:rPr sz="2000" b="0" u="none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b="0" u="none" dirty="0">
                <a:solidFill>
                  <a:srgbClr val="6600CC"/>
                </a:solidFill>
                <a:latin typeface="Microsoft Sans Serif"/>
                <a:cs typeface="Microsoft Sans Serif"/>
              </a:rPr>
              <a:t>2.2</a:t>
            </a:r>
            <a:r>
              <a:rPr sz="2000" b="0" u="none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b="0" u="none" dirty="0">
                <a:solidFill>
                  <a:srgbClr val="6600CC"/>
                </a:solidFill>
                <a:latin typeface="Microsoft Sans Serif"/>
                <a:cs typeface="Microsoft Sans Serif"/>
              </a:rPr>
              <a:t>Mn.</a:t>
            </a:r>
            <a:r>
              <a:rPr sz="2000" b="0" u="none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b="0" u="none" dirty="0">
                <a:solidFill>
                  <a:srgbClr val="6600CC"/>
                </a:solidFill>
                <a:latin typeface="Microsoft Sans Serif"/>
                <a:cs typeface="Microsoft Sans Serif"/>
              </a:rPr>
              <a:t>sq</a:t>
            </a:r>
            <a:r>
              <a:rPr sz="2000" b="0" u="none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b="0" u="none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ft.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549653"/>
            <a:ext cx="8027034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54965" algn="l"/>
                <a:tab pos="355600" algn="l"/>
                <a:tab pos="1115695" algn="l"/>
              </a:tabLst>
            </a:pP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Open	area</a:t>
            </a:r>
            <a:r>
              <a:rPr sz="20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: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4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Mn.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sq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ft.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 startAt="2"/>
            </a:pPr>
            <a:endParaRPr sz="2100">
              <a:latin typeface="Microsoft Sans Serif"/>
              <a:cs typeface="Microsoft Sans Serif"/>
            </a:endParaRPr>
          </a:p>
          <a:p>
            <a:pPr marL="355600" marR="394716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  <a:tab pos="2458720" algn="l"/>
              </a:tabLst>
            </a:pP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4,00,000+</a:t>
            </a:r>
            <a:r>
              <a:rPr sz="20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sq ft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of	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m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anufa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c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turing 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capacity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 startAt="2"/>
            </a:pPr>
            <a:endParaRPr sz="21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10 km+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of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Railway</a:t>
            </a:r>
            <a:r>
              <a:rPr sz="2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Tracks</a:t>
            </a:r>
            <a:r>
              <a:rPr sz="2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within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premises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15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Railway</a:t>
            </a:r>
            <a:r>
              <a:rPr sz="20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lines</a:t>
            </a:r>
            <a:r>
              <a:rPr sz="2000" spc="3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inside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plant</a:t>
            </a:r>
            <a:r>
              <a:rPr sz="20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(capacity</a:t>
            </a:r>
            <a:r>
              <a:rPr sz="20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6</a:t>
            </a:r>
            <a:r>
              <a:rPr sz="2000" spc="2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Rakes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 at</a:t>
            </a:r>
            <a:r>
              <a:rPr sz="20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a</a:t>
            </a:r>
            <a:r>
              <a:rPr sz="2000" spc="-20" dirty="0">
                <a:solidFill>
                  <a:srgbClr val="6600CC"/>
                </a:solidFill>
                <a:latin typeface="Microsoft Sans Serif"/>
                <a:cs typeface="Microsoft Sans Serif"/>
              </a:rPr>
              <a:t> Time)</a:t>
            </a:r>
            <a:r>
              <a:rPr sz="20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dedicated </a:t>
            </a:r>
            <a:r>
              <a:rPr sz="2000" spc="-5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for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works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related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 to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Railways,</a:t>
            </a:r>
            <a:r>
              <a:rPr sz="2000" spc="3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Locos,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Pressure</a:t>
            </a:r>
            <a:r>
              <a:rPr sz="2000" spc="-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Vessels</a:t>
            </a:r>
            <a:r>
              <a:rPr sz="2000" spc="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&amp;</a:t>
            </a:r>
            <a:r>
              <a:rPr sz="20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HM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works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 startAt="5"/>
            </a:pPr>
            <a:endParaRPr sz="21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All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Factories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are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within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a radius of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5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km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 startAt="5"/>
            </a:pPr>
            <a:endParaRPr sz="21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Panihati</a:t>
            </a:r>
            <a:r>
              <a:rPr sz="2000" spc="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Factory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(Dedicated</a:t>
            </a:r>
            <a:r>
              <a:rPr sz="20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for</a:t>
            </a:r>
            <a:r>
              <a:rPr sz="2000" spc="1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works</a:t>
            </a:r>
            <a:r>
              <a:rPr sz="2000" spc="-15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6600CC"/>
                </a:solidFill>
                <a:latin typeface="Microsoft Sans Serif"/>
                <a:cs typeface="Microsoft Sans Serif"/>
              </a:rPr>
              <a:t>related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 to</a:t>
            </a:r>
            <a:r>
              <a:rPr sz="20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Bridges &amp;</a:t>
            </a:r>
            <a:r>
              <a:rPr sz="2000" spc="20" dirty="0">
                <a:solidFill>
                  <a:srgbClr val="6600C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600CC"/>
                </a:solidFill>
                <a:latin typeface="Microsoft Sans Serif"/>
                <a:cs typeface="Microsoft Sans Serif"/>
              </a:rPr>
              <a:t>HM)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 startAt="5"/>
            </a:pPr>
            <a:endParaRPr sz="21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Sodepur</a:t>
            </a:r>
            <a:r>
              <a:rPr sz="20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Factory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(Dedicated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for</a:t>
            </a:r>
            <a:r>
              <a:rPr sz="20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works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related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 to</a:t>
            </a:r>
            <a:r>
              <a:rPr sz="2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Railways</a:t>
            </a:r>
            <a:r>
              <a:rPr sz="20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&amp;</a:t>
            </a:r>
            <a:r>
              <a:rPr sz="20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HM)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304800"/>
            <a:ext cx="762000" cy="3733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3120</Words>
  <Application>Microsoft Office PowerPoint</Application>
  <PresentationFormat>On-screen Show (4:3)</PresentationFormat>
  <Paragraphs>436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Calibri</vt:lpstr>
      <vt:lpstr>Microsoft Sans Serif</vt:lpstr>
      <vt:lpstr>Times New Roman</vt:lpstr>
      <vt:lpstr>Trebuchet MS</vt:lpstr>
      <vt:lpstr>Verdana</vt:lpstr>
      <vt:lpstr>Wingdings</vt:lpstr>
      <vt:lpstr>Office Theme</vt:lpstr>
      <vt:lpstr>TEXMACO’S MANUFACTURING EXCELLENCE TO AUGMENT INDIA’S DEFENCE PRODUCTION CAPABILITIES</vt:lpstr>
      <vt:lpstr>28 GROUP COMPANIES –3.5 BILLION USD  GROUP</vt:lpstr>
      <vt:lpstr>HISTORIC LEGACY</vt:lpstr>
      <vt:lpstr>HISTORIC LEGACY</vt:lpstr>
      <vt:lpstr>TOTAL RAIL SOLUTION PROVIDER – TEXMACO ADVANTAGE</vt:lpstr>
      <vt:lpstr>T Leading wagon manufacturer in India- 25% Indian market share</vt:lpstr>
      <vt:lpstr>PAN INDIA PRESENCE OF ADVENTZ GROUP</vt:lpstr>
      <vt:lpstr>State of the Art Infrastructure</vt:lpstr>
      <vt:lpstr>1. Constructed area : 2.2 Mn. sq ft.</vt:lpstr>
      <vt:lpstr>TEXMACO STRENGTHS &amp; READINESS : INFRASTRUCTURE</vt:lpstr>
      <vt:lpstr>TEXMACO STRENGTHS &amp; READINESS: EQUIPMENT</vt:lpstr>
      <vt:lpstr>TEXMACO STRENGTHS &amp; READINESS : SKILLED MANPOWER</vt:lpstr>
      <vt:lpstr>TEXMACO STRENGTHS &amp; READINESS : ENGINEERING CENTRE</vt:lpstr>
      <vt:lpstr>STATE-OF-THE ART MANUFACTURING FACILITIES  OF TEXMACO WITH ROBOTIC WELDING</vt:lpstr>
      <vt:lpstr>ELECTRIFICATION PROJECTS OF  TEXMACO...</vt:lpstr>
      <vt:lpstr>WAGONS MANUFACTURED BY TEXMACO…</vt:lpstr>
      <vt:lpstr>TEXMACO : ADVANTAGE</vt:lpstr>
      <vt:lpstr>TEXMACO DEFENCE SYSTEMS PVT. LTD.</vt:lpstr>
      <vt:lpstr>PRESTIGIOUS GLOBAL TECHNOLOGY  PARTNERSHIPS</vt:lpstr>
      <vt:lpstr>PRESTIGIOUS GLOBAL TECHNOLOGY  PARTNERSHIPS</vt:lpstr>
      <vt:lpstr>PRESTIGIOUS GLOBAL TECHNOLOGY  PARTNERSHIPS</vt:lpstr>
      <vt:lpstr>PRESTIGIOUS TECHNOLOGY PARTNERSHIPS  WITH INDIAN PSUS</vt:lpstr>
      <vt:lpstr>VISION &amp; MISSION OF TDSPL</vt:lpstr>
      <vt:lpstr>MECHANISM TO OPERATIONALIZE THE  VISION &amp; MISSION OF TDSPL</vt:lpstr>
      <vt:lpstr>GOCO CONCEPT</vt:lpstr>
      <vt:lpstr>  IGA WITH RUSSIA(VLADIVOSTOK): 04 SEP 2019</vt:lpstr>
      <vt:lpstr>POLICY ENABLERS</vt:lpstr>
      <vt:lpstr>EASE OF DOING BUSINESS</vt:lpstr>
      <vt:lpstr>ADVANTAGE INDIA</vt:lpstr>
      <vt:lpstr>DEFENCE FORCE OF INDIA: OPPORTUNITIES IN  DEFENCE</vt:lpstr>
      <vt:lpstr>INDIAN DEFENCE INDUSTRY : SCOPE &amp; EXPANSE</vt:lpstr>
      <vt:lpstr>INDIAN DEFENCE INDUSTRY : SCOPE &amp; EXPANSE</vt:lpstr>
      <vt:lpstr>INDIAN DEFENCE INDUSTRY : OFFSET REFORMS (New Offset Policy Approved in September 2020 )</vt:lpstr>
      <vt:lpstr>PowerPoint Presentation</vt:lpstr>
      <vt:lpstr>TECHNOLOGY DEVELOPMENT FUND (TDF)</vt:lpstr>
      <vt:lpstr>OPPORTUNITIES FOR FOREIGN COMPANIES</vt:lpstr>
      <vt:lpstr>POTENTIAL AREAS OF COLLABORATION WITH INDI</vt:lpstr>
      <vt:lpstr>EMERGING DEFENCE TECHNOLOGIES – INDIA’S INTERESTS</vt:lpstr>
      <vt:lpstr>OUR TEAM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TEXMACO’S MANUFACTURING EXCELLENCE TO AUGMENT INDIA’S DEFENCE PRODUCTION CAPABILITIES</dc:title>
  <cp:lastModifiedBy>Tribhuvan Darbari</cp:lastModifiedBy>
  <cp:revision>6</cp:revision>
  <dcterms:created xsi:type="dcterms:W3CDTF">2024-01-05T12:05:02Z</dcterms:created>
  <dcterms:modified xsi:type="dcterms:W3CDTF">2024-12-14T07:36:16Z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2024-01-05T00:00:00Z</vt:filetime>
  </property>
</Properties>
</file>